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40" r:id="rId2"/>
    <p:sldId id="339" r:id="rId3"/>
    <p:sldId id="321" r:id="rId4"/>
    <p:sldId id="311" r:id="rId5"/>
    <p:sldId id="310" r:id="rId6"/>
    <p:sldId id="320" r:id="rId7"/>
    <p:sldId id="258" r:id="rId8"/>
    <p:sldId id="259" r:id="rId9"/>
    <p:sldId id="318" r:id="rId10"/>
    <p:sldId id="313" r:id="rId11"/>
    <p:sldId id="287" r:id="rId12"/>
    <p:sldId id="260" r:id="rId13"/>
    <p:sldId id="315" r:id="rId14"/>
    <p:sldId id="316" r:id="rId15"/>
    <p:sldId id="319" r:id="rId16"/>
    <p:sldId id="300" r:id="rId17"/>
    <p:sldId id="328" r:id="rId18"/>
    <p:sldId id="304" r:id="rId19"/>
    <p:sldId id="308" r:id="rId20"/>
    <p:sldId id="324" r:id="rId21"/>
    <p:sldId id="325" r:id="rId22"/>
    <p:sldId id="309" r:id="rId23"/>
    <p:sldId id="327" r:id="rId24"/>
    <p:sldId id="326" r:id="rId25"/>
    <p:sldId id="301" r:id="rId26"/>
    <p:sldId id="263" r:id="rId27"/>
    <p:sldId id="269" r:id="rId28"/>
    <p:sldId id="298" r:id="rId29"/>
    <p:sldId id="330" r:id="rId30"/>
    <p:sldId id="338" r:id="rId31"/>
    <p:sldId id="282" r:id="rId32"/>
    <p:sldId id="266" r:id="rId33"/>
    <p:sldId id="271" r:id="rId34"/>
    <p:sldId id="334" r:id="rId35"/>
    <p:sldId id="267" r:id="rId36"/>
    <p:sldId id="329" r:id="rId37"/>
    <p:sldId id="335" r:id="rId38"/>
    <p:sldId id="332" r:id="rId39"/>
    <p:sldId id="331" r:id="rId40"/>
    <p:sldId id="333" r:id="rId41"/>
    <p:sldId id="294" r:id="rId42"/>
    <p:sldId id="336" r:id="rId43"/>
    <p:sldId id="337" r:id="rId44"/>
    <p:sldId id="274" r:id="rId45"/>
    <p:sldId id="275" r:id="rId46"/>
    <p:sldId id="276" r:id="rId47"/>
    <p:sldId id="285" r:id="rId48"/>
    <p:sldId id="289" r:id="rId49"/>
    <p:sldId id="343" r:id="rId50"/>
    <p:sldId id="34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86154" autoAdjust="0"/>
  </p:normalViewPr>
  <p:slideViewPr>
    <p:cSldViewPr>
      <p:cViewPr varScale="1">
        <p:scale>
          <a:sx n="70" d="100"/>
          <a:sy n="70" d="100"/>
        </p:scale>
        <p:origin x="1710" y="60"/>
      </p:cViewPr>
      <p:guideLst>
        <p:guide orient="horz" pos="2160"/>
        <p:guide pos="2880"/>
      </p:guideLst>
    </p:cSldViewPr>
  </p:slideViewPr>
  <p:notesTextViewPr>
    <p:cViewPr>
      <p:scale>
        <a:sx n="1" d="1"/>
        <a:sy n="1" d="1"/>
      </p:scale>
      <p:origin x="0" y="0"/>
    </p:cViewPr>
  </p:notesTextViewPr>
  <p:sorterViewPr>
    <p:cViewPr>
      <p:scale>
        <a:sx n="100" d="100"/>
        <a:sy n="100" d="100"/>
      </p:scale>
      <p:origin x="0" y="10428"/>
    </p:cViewPr>
  </p:sorterViewPr>
  <p:notesViewPr>
    <p:cSldViewPr>
      <p:cViewPr varScale="1">
        <p:scale>
          <a:sx n="56" d="100"/>
          <a:sy n="56" d="100"/>
        </p:scale>
        <p:origin x="-285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McDonalds</c:v>
                </c:pt>
              </c:strCache>
            </c:strRef>
          </c:tx>
          <c:invertIfNegative val="0"/>
          <c:cat>
            <c:numRef>
              <c:f>Sheet1!$A$2</c:f>
              <c:numCache>
                <c:formatCode>m/d/yyyy</c:formatCode>
                <c:ptCount val="1"/>
              </c:numCache>
            </c:numRef>
          </c:cat>
          <c:val>
            <c:numRef>
              <c:f>Sheet1!$B$2</c:f>
              <c:numCache>
                <c:formatCode>#,##0</c:formatCode>
                <c:ptCount val="1"/>
                <c:pt idx="0">
                  <c:v>11000</c:v>
                </c:pt>
              </c:numCache>
            </c:numRef>
          </c:val>
          <c:extLst>
            <c:ext xmlns:c16="http://schemas.microsoft.com/office/drawing/2014/chart" uri="{C3380CC4-5D6E-409C-BE32-E72D297353CC}">
              <c16:uniqueId val="{00000000-9B3E-4AD0-86B4-B3C2627E7CA5}"/>
            </c:ext>
          </c:extLst>
        </c:ser>
        <c:ser>
          <c:idx val="1"/>
          <c:order val="1"/>
          <c:tx>
            <c:strRef>
              <c:f>Sheet1!$C$1</c:f>
              <c:strCache>
                <c:ptCount val="1"/>
                <c:pt idx="0">
                  <c:v>Starbucks</c:v>
                </c:pt>
              </c:strCache>
            </c:strRef>
          </c:tx>
          <c:invertIfNegative val="0"/>
          <c:cat>
            <c:numRef>
              <c:f>Sheet1!$A$2</c:f>
              <c:numCache>
                <c:formatCode>m/d/yyyy</c:formatCode>
                <c:ptCount val="1"/>
              </c:numCache>
            </c:numRef>
          </c:cat>
          <c:val>
            <c:numRef>
              <c:f>Sheet1!$C$2</c:f>
              <c:numCache>
                <c:formatCode>General</c:formatCode>
                <c:ptCount val="1"/>
                <c:pt idx="0">
                  <c:v>11962</c:v>
                </c:pt>
              </c:numCache>
            </c:numRef>
          </c:val>
          <c:extLst>
            <c:ext xmlns:c16="http://schemas.microsoft.com/office/drawing/2014/chart" uri="{C3380CC4-5D6E-409C-BE32-E72D297353CC}">
              <c16:uniqueId val="{00000001-9B3E-4AD0-86B4-B3C2627E7CA5}"/>
            </c:ext>
          </c:extLst>
        </c:ser>
        <c:ser>
          <c:idx val="2"/>
          <c:order val="2"/>
          <c:tx>
            <c:strRef>
              <c:f>Sheet1!$D$1</c:f>
              <c:strCache>
                <c:ptCount val="1"/>
                <c:pt idx="0">
                  <c:v>Payday Lenders</c:v>
                </c:pt>
              </c:strCache>
            </c:strRef>
          </c:tx>
          <c:spPr>
            <a:ln w="25400">
              <a:noFill/>
            </a:ln>
          </c:spPr>
          <c:invertIfNegative val="0"/>
          <c:cat>
            <c:numRef>
              <c:f>Sheet1!$A$2</c:f>
              <c:numCache>
                <c:formatCode>m/d/yyyy</c:formatCode>
                <c:ptCount val="1"/>
              </c:numCache>
            </c:numRef>
          </c:cat>
          <c:val>
            <c:numRef>
              <c:f>Sheet1!$D$2</c:f>
              <c:numCache>
                <c:formatCode>#,##0</c:formatCode>
                <c:ptCount val="1"/>
                <c:pt idx="0">
                  <c:v>22000</c:v>
                </c:pt>
              </c:numCache>
            </c:numRef>
          </c:val>
          <c:extLst>
            <c:ext xmlns:c16="http://schemas.microsoft.com/office/drawing/2014/chart" uri="{C3380CC4-5D6E-409C-BE32-E72D297353CC}">
              <c16:uniqueId val="{00000002-9B3E-4AD0-86B4-B3C2627E7CA5}"/>
            </c:ext>
          </c:extLst>
        </c:ser>
        <c:ser>
          <c:idx val="3"/>
          <c:order val="3"/>
          <c:tx>
            <c:strRef>
              <c:f>Sheet1!$E$1</c:f>
              <c:strCache>
                <c:ptCount val="1"/>
                <c:pt idx="0">
                  <c:v>Chain Pharmacies</c:v>
                </c:pt>
              </c:strCache>
            </c:strRef>
          </c:tx>
          <c:invertIfNegative val="0"/>
          <c:cat>
            <c:numRef>
              <c:f>Sheet1!$A$2</c:f>
              <c:numCache>
                <c:formatCode>m/d/yyyy</c:formatCode>
                <c:ptCount val="1"/>
              </c:numCache>
            </c:numRef>
          </c:cat>
          <c:val>
            <c:numRef>
              <c:f>Sheet1!$E$2</c:f>
              <c:numCache>
                <c:formatCode>General</c:formatCode>
                <c:ptCount val="1"/>
                <c:pt idx="0">
                  <c:v>28000</c:v>
                </c:pt>
              </c:numCache>
            </c:numRef>
          </c:val>
          <c:extLst>
            <c:ext xmlns:c16="http://schemas.microsoft.com/office/drawing/2014/chart" uri="{C3380CC4-5D6E-409C-BE32-E72D297353CC}">
              <c16:uniqueId val="{00000003-9B3E-4AD0-86B4-B3C2627E7CA5}"/>
            </c:ext>
          </c:extLst>
        </c:ser>
        <c:dLbls>
          <c:showLegendKey val="0"/>
          <c:showVal val="0"/>
          <c:showCatName val="0"/>
          <c:showSerName val="0"/>
          <c:showPercent val="0"/>
          <c:showBubbleSize val="0"/>
        </c:dLbls>
        <c:gapWidth val="150"/>
        <c:axId val="36713216"/>
        <c:axId val="36714752"/>
      </c:barChart>
      <c:catAx>
        <c:axId val="36713216"/>
        <c:scaling>
          <c:orientation val="minMax"/>
        </c:scaling>
        <c:delete val="0"/>
        <c:axPos val="b"/>
        <c:numFmt formatCode="m/d/yyyy" sourceLinked="1"/>
        <c:majorTickMark val="out"/>
        <c:minorTickMark val="none"/>
        <c:tickLblPos val="nextTo"/>
        <c:crossAx val="36714752"/>
        <c:crosses val="autoZero"/>
        <c:auto val="1"/>
        <c:lblAlgn val="ctr"/>
        <c:lblOffset val="100"/>
        <c:noMultiLvlLbl val="0"/>
      </c:catAx>
      <c:valAx>
        <c:axId val="36714752"/>
        <c:scaling>
          <c:orientation val="minMax"/>
        </c:scaling>
        <c:delete val="0"/>
        <c:axPos val="l"/>
        <c:majorGridlines/>
        <c:numFmt formatCode="#,##0" sourceLinked="1"/>
        <c:majorTickMark val="out"/>
        <c:minorTickMark val="none"/>
        <c:tickLblPos val="nextTo"/>
        <c:crossAx val="36713216"/>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jpeg"/></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88479-FA93-4139-AC94-35857FB6C5EE}" type="doc">
      <dgm:prSet loTypeId="urn:microsoft.com/office/officeart/2005/8/layout/vList4" loCatId="list" qsTypeId="urn:microsoft.com/office/officeart/2005/8/quickstyle/simple1" qsCatId="simple" csTypeId="urn:microsoft.com/office/officeart/2005/8/colors/accent4_5" csCatId="accent4" phldr="1"/>
      <dgm:spPr/>
      <dgm:t>
        <a:bodyPr/>
        <a:lstStyle/>
        <a:p>
          <a:endParaRPr lang="en-US"/>
        </a:p>
      </dgm:t>
    </dgm:pt>
    <dgm:pt modelId="{B3018850-F7DF-47C5-BC1C-114E06C46B8F}">
      <dgm:prSet phldrT="[Text]" custT="1"/>
      <dgm:spPr/>
      <dgm:t>
        <a:bodyPr/>
        <a:lstStyle/>
        <a:p>
          <a:r>
            <a:rPr lang="en-US" sz="1900" dirty="0" smtClean="0">
              <a:latin typeface="Century Gothic" panose="020B0502020202020204" pitchFamily="34" charset="0"/>
            </a:rPr>
            <a:t>2,552</a:t>
          </a:r>
          <a:br>
            <a:rPr lang="en-US" sz="1900" dirty="0" smtClean="0">
              <a:latin typeface="Century Gothic" panose="020B0502020202020204" pitchFamily="34" charset="0"/>
            </a:rPr>
          </a:br>
          <a:r>
            <a:rPr lang="en-US" sz="1200" dirty="0" smtClean="0">
              <a:latin typeface="Century Gothic" panose="020B0502020202020204" pitchFamily="34" charset="0"/>
            </a:rPr>
            <a:t>Payday and Auto Title Lenders</a:t>
          </a:r>
          <a:endParaRPr lang="en-US" sz="1200" dirty="0">
            <a:latin typeface="Century Gothic" panose="020B0502020202020204" pitchFamily="34" charset="0"/>
          </a:endParaRPr>
        </a:p>
      </dgm:t>
    </dgm:pt>
    <dgm:pt modelId="{1D39C43E-2749-47A2-A0AB-397A4ABDAAD6}" type="parTrans" cxnId="{2EE77115-9234-4F8E-9C42-FD9513890FD0}">
      <dgm:prSet/>
      <dgm:spPr/>
      <dgm:t>
        <a:bodyPr/>
        <a:lstStyle/>
        <a:p>
          <a:endParaRPr lang="en-US"/>
        </a:p>
      </dgm:t>
    </dgm:pt>
    <dgm:pt modelId="{092D7402-19D6-4F6D-970B-4592837789EB}" type="sibTrans" cxnId="{2EE77115-9234-4F8E-9C42-FD9513890FD0}">
      <dgm:prSet/>
      <dgm:spPr/>
      <dgm:t>
        <a:bodyPr/>
        <a:lstStyle/>
        <a:p>
          <a:endParaRPr lang="en-US"/>
        </a:p>
      </dgm:t>
    </dgm:pt>
    <dgm:pt modelId="{A9711524-A896-47DD-942D-F9D7CB6F327F}">
      <dgm:prSet phldrT="[Text]" custT="1"/>
      <dgm:spPr/>
      <dgm:t>
        <a:bodyPr/>
        <a:lstStyle/>
        <a:p>
          <a:r>
            <a:rPr lang="en-US" sz="1800" dirty="0" smtClean="0">
              <a:latin typeface="Century Gothic" panose="020B0502020202020204" pitchFamily="34" charset="0"/>
            </a:rPr>
            <a:t>$1.59 </a:t>
          </a:r>
          <a:r>
            <a:rPr lang="en-US" sz="1600" dirty="0" smtClean="0">
              <a:latin typeface="Century Gothic" panose="020B0502020202020204" pitchFamily="34" charset="0"/>
            </a:rPr>
            <a:t>Billion</a:t>
          </a: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1400" dirty="0" smtClean="0">
              <a:latin typeface="Century Gothic" panose="020B0502020202020204" pitchFamily="34" charset="0"/>
            </a:rPr>
            <a:t>Fe</a:t>
          </a:r>
          <a:r>
            <a:rPr lang="en-US" sz="1200" dirty="0" smtClean="0">
              <a:latin typeface="Century Gothic" panose="020B0502020202020204" pitchFamily="34" charset="0"/>
            </a:rPr>
            <a:t>es charged Texans in 2016</a:t>
          </a:r>
          <a:endParaRPr lang="en-US" sz="1200" dirty="0">
            <a:latin typeface="Century Gothic" panose="020B0502020202020204" pitchFamily="34" charset="0"/>
          </a:endParaRPr>
        </a:p>
      </dgm:t>
    </dgm:pt>
    <dgm:pt modelId="{82CF796C-DA49-4CD6-A3FB-42294EF5D82F}" type="parTrans" cxnId="{19B804A5-D103-4A07-AFD9-9631AF72DD08}">
      <dgm:prSet/>
      <dgm:spPr/>
      <dgm:t>
        <a:bodyPr/>
        <a:lstStyle/>
        <a:p>
          <a:endParaRPr lang="en-US"/>
        </a:p>
      </dgm:t>
    </dgm:pt>
    <dgm:pt modelId="{95517FC3-A63C-4129-A5DD-3EBE94A720D6}" type="sibTrans" cxnId="{19B804A5-D103-4A07-AFD9-9631AF72DD08}">
      <dgm:prSet/>
      <dgm:spPr/>
      <dgm:t>
        <a:bodyPr/>
        <a:lstStyle/>
        <a:p>
          <a:endParaRPr lang="en-US"/>
        </a:p>
      </dgm:t>
    </dgm:pt>
    <dgm:pt modelId="{F2F6F023-09F0-43B5-8149-27045B552079}">
      <dgm:prSet phldrT="[Text]" custT="1"/>
      <dgm:spPr/>
      <dgm:t>
        <a:bodyPr/>
        <a:lstStyle/>
        <a:p>
          <a:r>
            <a:rPr lang="en-US" sz="1800" baseline="0" dirty="0" smtClean="0">
              <a:latin typeface="Century Gothic" panose="020B0502020202020204" pitchFamily="34" charset="0"/>
            </a:rPr>
            <a:t>32,077</a:t>
          </a:r>
          <a:br>
            <a:rPr lang="en-US" sz="1800" baseline="0" dirty="0" smtClean="0">
              <a:latin typeface="Century Gothic" panose="020B0502020202020204" pitchFamily="34" charset="0"/>
            </a:rPr>
          </a:br>
          <a:r>
            <a:rPr lang="en-US" sz="1200" baseline="0" dirty="0" smtClean="0">
              <a:latin typeface="Century Gothic" panose="020B0502020202020204" pitchFamily="34" charset="0"/>
            </a:rPr>
            <a:t>Cars repossessed in Texas in 2016</a:t>
          </a:r>
          <a:endParaRPr lang="en-US" sz="1200" baseline="0" dirty="0">
            <a:latin typeface="Century Gothic" panose="020B0502020202020204" pitchFamily="34" charset="0"/>
          </a:endParaRPr>
        </a:p>
      </dgm:t>
    </dgm:pt>
    <dgm:pt modelId="{5E5DA2A9-164B-45DF-B0AC-5B15AFFCDBF3}" type="parTrans" cxnId="{9C8A3E74-9C0E-47B3-9C71-D62091526464}">
      <dgm:prSet/>
      <dgm:spPr/>
      <dgm:t>
        <a:bodyPr/>
        <a:lstStyle/>
        <a:p>
          <a:endParaRPr lang="en-US"/>
        </a:p>
      </dgm:t>
    </dgm:pt>
    <dgm:pt modelId="{BED401E8-FF0C-4628-8444-130D1129AE53}" type="sibTrans" cxnId="{9C8A3E74-9C0E-47B3-9C71-D62091526464}">
      <dgm:prSet/>
      <dgm:spPr/>
      <dgm:t>
        <a:bodyPr/>
        <a:lstStyle/>
        <a:p>
          <a:endParaRPr lang="en-US"/>
        </a:p>
      </dgm:t>
    </dgm:pt>
    <dgm:pt modelId="{1716A403-8EEE-4CBB-AC57-543B991FAD2D}" type="pres">
      <dgm:prSet presAssocID="{C0188479-FA93-4139-AC94-35857FB6C5EE}" presName="linear" presStyleCnt="0">
        <dgm:presLayoutVars>
          <dgm:dir/>
          <dgm:resizeHandles val="exact"/>
        </dgm:presLayoutVars>
      </dgm:prSet>
      <dgm:spPr/>
      <dgm:t>
        <a:bodyPr/>
        <a:lstStyle/>
        <a:p>
          <a:endParaRPr lang="en-US"/>
        </a:p>
      </dgm:t>
    </dgm:pt>
    <dgm:pt modelId="{47901A3C-EF5A-45BA-9390-D36D0D1BB06D}" type="pres">
      <dgm:prSet presAssocID="{B3018850-F7DF-47C5-BC1C-114E06C46B8F}" presName="comp" presStyleCnt="0"/>
      <dgm:spPr/>
    </dgm:pt>
    <dgm:pt modelId="{0239F935-CA0E-4245-A080-F87FED9F6B09}" type="pres">
      <dgm:prSet presAssocID="{B3018850-F7DF-47C5-BC1C-114E06C46B8F}" presName="box" presStyleLbl="node1" presStyleIdx="0" presStyleCnt="3" custLinFactNeighborX="-175" custLinFactNeighborY="-3349"/>
      <dgm:spPr/>
      <dgm:t>
        <a:bodyPr/>
        <a:lstStyle/>
        <a:p>
          <a:endParaRPr lang="en-US"/>
        </a:p>
      </dgm:t>
    </dgm:pt>
    <dgm:pt modelId="{778929C8-6BE3-4B8F-9072-F58B2740D11A}" type="pres">
      <dgm:prSet presAssocID="{B3018850-F7DF-47C5-BC1C-114E06C46B8F}" presName="img" presStyleLbl="fgImgPlace1" presStyleIdx="0" presStyleCnt="3" custScaleX="84990" custScaleY="118225" custLinFactNeighborY="-33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B438FDB5-0C25-43C5-8AB8-71758AC393F2}" type="pres">
      <dgm:prSet presAssocID="{B3018850-F7DF-47C5-BC1C-114E06C46B8F}" presName="text" presStyleLbl="node1" presStyleIdx="0" presStyleCnt="3">
        <dgm:presLayoutVars>
          <dgm:bulletEnabled val="1"/>
        </dgm:presLayoutVars>
      </dgm:prSet>
      <dgm:spPr/>
      <dgm:t>
        <a:bodyPr/>
        <a:lstStyle/>
        <a:p>
          <a:endParaRPr lang="en-US"/>
        </a:p>
      </dgm:t>
    </dgm:pt>
    <dgm:pt modelId="{013EA05F-0BB9-4A25-9789-6B76C207FD83}" type="pres">
      <dgm:prSet presAssocID="{092D7402-19D6-4F6D-970B-4592837789EB}" presName="spacer" presStyleCnt="0"/>
      <dgm:spPr/>
    </dgm:pt>
    <dgm:pt modelId="{DD7B0FB6-04A0-4B04-844A-FE99757E83D6}" type="pres">
      <dgm:prSet presAssocID="{A9711524-A896-47DD-942D-F9D7CB6F327F}" presName="comp" presStyleCnt="0"/>
      <dgm:spPr/>
    </dgm:pt>
    <dgm:pt modelId="{467CF933-B8BF-4486-BBDE-66E45AAC1619}" type="pres">
      <dgm:prSet presAssocID="{A9711524-A896-47DD-942D-F9D7CB6F327F}" presName="box" presStyleLbl="node1" presStyleIdx="1" presStyleCnt="3" custScaleY="91085" custLinFactNeighborX="-175" custLinFactNeighborY="-5029"/>
      <dgm:spPr/>
      <dgm:t>
        <a:bodyPr/>
        <a:lstStyle/>
        <a:p>
          <a:endParaRPr lang="en-US"/>
        </a:p>
      </dgm:t>
    </dgm:pt>
    <dgm:pt modelId="{91364F52-1B92-4AB5-AFBF-4C0D6B5ABFE4}" type="pres">
      <dgm:prSet presAssocID="{A9711524-A896-47DD-942D-F9D7CB6F327F}" presName="img" presStyleLbl="fgImgPlace1" presStyleIdx="1" presStyleCnt="3" custScaleX="84990" custScaleY="103249"/>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292" t="-44942" r="1292" b="-29058"/>
          </a:stretch>
        </a:blipFill>
      </dgm:spPr>
      <dgm:t>
        <a:bodyPr/>
        <a:lstStyle/>
        <a:p>
          <a:endParaRPr lang="en-US"/>
        </a:p>
      </dgm:t>
    </dgm:pt>
    <dgm:pt modelId="{214337B8-0A66-493D-9BA1-5A61D9A885A5}" type="pres">
      <dgm:prSet presAssocID="{A9711524-A896-47DD-942D-F9D7CB6F327F}" presName="text" presStyleLbl="node1" presStyleIdx="1" presStyleCnt="3">
        <dgm:presLayoutVars>
          <dgm:bulletEnabled val="1"/>
        </dgm:presLayoutVars>
      </dgm:prSet>
      <dgm:spPr/>
      <dgm:t>
        <a:bodyPr/>
        <a:lstStyle/>
        <a:p>
          <a:endParaRPr lang="en-US"/>
        </a:p>
      </dgm:t>
    </dgm:pt>
    <dgm:pt modelId="{6AC463EC-8F63-451C-BC68-4F028C39486D}" type="pres">
      <dgm:prSet presAssocID="{95517FC3-A63C-4129-A5DD-3EBE94A720D6}" presName="spacer" presStyleCnt="0"/>
      <dgm:spPr/>
    </dgm:pt>
    <dgm:pt modelId="{6603C9C3-75D0-46AA-9B7F-3CEE39C6F703}" type="pres">
      <dgm:prSet presAssocID="{F2F6F023-09F0-43B5-8149-27045B552079}" presName="comp" presStyleCnt="0"/>
      <dgm:spPr/>
    </dgm:pt>
    <dgm:pt modelId="{910FE313-D091-4D09-B6E0-0870D0794048}" type="pres">
      <dgm:prSet presAssocID="{F2F6F023-09F0-43B5-8149-27045B552079}" presName="box" presStyleLbl="node1" presStyleIdx="2" presStyleCnt="3"/>
      <dgm:spPr/>
      <dgm:t>
        <a:bodyPr/>
        <a:lstStyle/>
        <a:p>
          <a:endParaRPr lang="en-US"/>
        </a:p>
      </dgm:t>
    </dgm:pt>
    <dgm:pt modelId="{042398E3-703B-44A8-B06F-B2398AE3C789}" type="pres">
      <dgm:prSet presAssocID="{F2F6F023-09F0-43B5-8149-27045B552079}" presName="img" presStyleLbl="fgImgPlace1" presStyleIdx="2" presStyleCnt="3" custScaleX="84990" custScaleY="11985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8860C8DC-B6A3-4B3B-9F51-A708081CAD51}" type="pres">
      <dgm:prSet presAssocID="{F2F6F023-09F0-43B5-8149-27045B552079}" presName="text" presStyleLbl="node1" presStyleIdx="2" presStyleCnt="3">
        <dgm:presLayoutVars>
          <dgm:bulletEnabled val="1"/>
        </dgm:presLayoutVars>
      </dgm:prSet>
      <dgm:spPr/>
      <dgm:t>
        <a:bodyPr/>
        <a:lstStyle/>
        <a:p>
          <a:endParaRPr lang="en-US"/>
        </a:p>
      </dgm:t>
    </dgm:pt>
  </dgm:ptLst>
  <dgm:cxnLst>
    <dgm:cxn modelId="{EFBFF5DE-84B7-4C18-8667-D701B3D070BE}" type="presOf" srcId="{A9711524-A896-47DD-942D-F9D7CB6F327F}" destId="{467CF933-B8BF-4486-BBDE-66E45AAC1619}" srcOrd="0" destOrd="0" presId="urn:microsoft.com/office/officeart/2005/8/layout/vList4"/>
    <dgm:cxn modelId="{0DD10E9B-C85D-4F8A-81C0-B1534B6E8F36}" type="presOf" srcId="{C0188479-FA93-4139-AC94-35857FB6C5EE}" destId="{1716A403-8EEE-4CBB-AC57-543B991FAD2D}" srcOrd="0" destOrd="0" presId="urn:microsoft.com/office/officeart/2005/8/layout/vList4"/>
    <dgm:cxn modelId="{0009C70A-A2C0-4254-A6EE-75AA1D6AD4B6}" type="presOf" srcId="{B3018850-F7DF-47C5-BC1C-114E06C46B8F}" destId="{0239F935-CA0E-4245-A080-F87FED9F6B09}" srcOrd="0" destOrd="0" presId="urn:microsoft.com/office/officeart/2005/8/layout/vList4"/>
    <dgm:cxn modelId="{4344F2CE-7443-495D-8825-5ECFF29B7024}" type="presOf" srcId="{F2F6F023-09F0-43B5-8149-27045B552079}" destId="{8860C8DC-B6A3-4B3B-9F51-A708081CAD51}" srcOrd="1" destOrd="0" presId="urn:microsoft.com/office/officeart/2005/8/layout/vList4"/>
    <dgm:cxn modelId="{2EE77115-9234-4F8E-9C42-FD9513890FD0}" srcId="{C0188479-FA93-4139-AC94-35857FB6C5EE}" destId="{B3018850-F7DF-47C5-BC1C-114E06C46B8F}" srcOrd="0" destOrd="0" parTransId="{1D39C43E-2749-47A2-A0AB-397A4ABDAAD6}" sibTransId="{092D7402-19D6-4F6D-970B-4592837789EB}"/>
    <dgm:cxn modelId="{FCC69D2A-D983-48E0-8EA7-7B9A20DBEBB4}" type="presOf" srcId="{F2F6F023-09F0-43B5-8149-27045B552079}" destId="{910FE313-D091-4D09-B6E0-0870D0794048}" srcOrd="0" destOrd="0" presId="urn:microsoft.com/office/officeart/2005/8/layout/vList4"/>
    <dgm:cxn modelId="{19B804A5-D103-4A07-AFD9-9631AF72DD08}" srcId="{C0188479-FA93-4139-AC94-35857FB6C5EE}" destId="{A9711524-A896-47DD-942D-F9D7CB6F327F}" srcOrd="1" destOrd="0" parTransId="{82CF796C-DA49-4CD6-A3FB-42294EF5D82F}" sibTransId="{95517FC3-A63C-4129-A5DD-3EBE94A720D6}"/>
    <dgm:cxn modelId="{9C8A3E74-9C0E-47B3-9C71-D62091526464}" srcId="{C0188479-FA93-4139-AC94-35857FB6C5EE}" destId="{F2F6F023-09F0-43B5-8149-27045B552079}" srcOrd="2" destOrd="0" parTransId="{5E5DA2A9-164B-45DF-B0AC-5B15AFFCDBF3}" sibTransId="{BED401E8-FF0C-4628-8444-130D1129AE53}"/>
    <dgm:cxn modelId="{F67A1133-0768-441E-833B-6C4BEDBB5AA4}" type="presOf" srcId="{A9711524-A896-47DD-942D-F9D7CB6F327F}" destId="{214337B8-0A66-493D-9BA1-5A61D9A885A5}" srcOrd="1" destOrd="0" presId="urn:microsoft.com/office/officeart/2005/8/layout/vList4"/>
    <dgm:cxn modelId="{C569B741-1188-4093-903F-B15D2C0C6733}" type="presOf" srcId="{B3018850-F7DF-47C5-BC1C-114E06C46B8F}" destId="{B438FDB5-0C25-43C5-8AB8-71758AC393F2}" srcOrd="1" destOrd="0" presId="urn:microsoft.com/office/officeart/2005/8/layout/vList4"/>
    <dgm:cxn modelId="{93335489-EE28-478A-AB65-BF455F501070}" type="presParOf" srcId="{1716A403-8EEE-4CBB-AC57-543B991FAD2D}" destId="{47901A3C-EF5A-45BA-9390-D36D0D1BB06D}" srcOrd="0" destOrd="0" presId="urn:microsoft.com/office/officeart/2005/8/layout/vList4"/>
    <dgm:cxn modelId="{36ACE465-AB65-4E81-8C88-D46C5E6924D9}" type="presParOf" srcId="{47901A3C-EF5A-45BA-9390-D36D0D1BB06D}" destId="{0239F935-CA0E-4245-A080-F87FED9F6B09}" srcOrd="0" destOrd="0" presId="urn:microsoft.com/office/officeart/2005/8/layout/vList4"/>
    <dgm:cxn modelId="{3B2C8089-2C83-4054-955B-9664DB45D34C}" type="presParOf" srcId="{47901A3C-EF5A-45BA-9390-D36D0D1BB06D}" destId="{778929C8-6BE3-4B8F-9072-F58B2740D11A}" srcOrd="1" destOrd="0" presId="urn:microsoft.com/office/officeart/2005/8/layout/vList4"/>
    <dgm:cxn modelId="{7E08677C-9AFC-4A74-BBF7-C237F548879A}" type="presParOf" srcId="{47901A3C-EF5A-45BA-9390-D36D0D1BB06D}" destId="{B438FDB5-0C25-43C5-8AB8-71758AC393F2}" srcOrd="2" destOrd="0" presId="urn:microsoft.com/office/officeart/2005/8/layout/vList4"/>
    <dgm:cxn modelId="{8242265A-46C9-497F-89D6-2D755F1B0674}" type="presParOf" srcId="{1716A403-8EEE-4CBB-AC57-543B991FAD2D}" destId="{013EA05F-0BB9-4A25-9789-6B76C207FD83}" srcOrd="1" destOrd="0" presId="urn:microsoft.com/office/officeart/2005/8/layout/vList4"/>
    <dgm:cxn modelId="{DC5D4AA6-CAAF-4636-BA42-52BB3B591DE8}" type="presParOf" srcId="{1716A403-8EEE-4CBB-AC57-543B991FAD2D}" destId="{DD7B0FB6-04A0-4B04-844A-FE99757E83D6}" srcOrd="2" destOrd="0" presId="urn:microsoft.com/office/officeart/2005/8/layout/vList4"/>
    <dgm:cxn modelId="{51C23D38-5372-4DCA-99E8-40F571E7BF32}" type="presParOf" srcId="{DD7B0FB6-04A0-4B04-844A-FE99757E83D6}" destId="{467CF933-B8BF-4486-BBDE-66E45AAC1619}" srcOrd="0" destOrd="0" presId="urn:microsoft.com/office/officeart/2005/8/layout/vList4"/>
    <dgm:cxn modelId="{61AD3ED8-D8B2-4554-89EF-8B9D197B966B}" type="presParOf" srcId="{DD7B0FB6-04A0-4B04-844A-FE99757E83D6}" destId="{91364F52-1B92-4AB5-AFBF-4C0D6B5ABFE4}" srcOrd="1" destOrd="0" presId="urn:microsoft.com/office/officeart/2005/8/layout/vList4"/>
    <dgm:cxn modelId="{F522971D-9A27-40AE-A91E-F8449AEF660F}" type="presParOf" srcId="{DD7B0FB6-04A0-4B04-844A-FE99757E83D6}" destId="{214337B8-0A66-493D-9BA1-5A61D9A885A5}" srcOrd="2" destOrd="0" presId="urn:microsoft.com/office/officeart/2005/8/layout/vList4"/>
    <dgm:cxn modelId="{011F8410-DD93-4CF5-B81A-120CAB4B03E0}" type="presParOf" srcId="{1716A403-8EEE-4CBB-AC57-543B991FAD2D}" destId="{6AC463EC-8F63-451C-BC68-4F028C39486D}" srcOrd="3" destOrd="0" presId="urn:microsoft.com/office/officeart/2005/8/layout/vList4"/>
    <dgm:cxn modelId="{B1778566-94CD-49C5-9FA6-415B17975CD1}" type="presParOf" srcId="{1716A403-8EEE-4CBB-AC57-543B991FAD2D}" destId="{6603C9C3-75D0-46AA-9B7F-3CEE39C6F703}" srcOrd="4" destOrd="0" presId="urn:microsoft.com/office/officeart/2005/8/layout/vList4"/>
    <dgm:cxn modelId="{35E192A7-712D-47D0-868E-CE88EAE9F6AC}" type="presParOf" srcId="{6603C9C3-75D0-46AA-9B7F-3CEE39C6F703}" destId="{910FE313-D091-4D09-B6E0-0870D0794048}" srcOrd="0" destOrd="0" presId="urn:microsoft.com/office/officeart/2005/8/layout/vList4"/>
    <dgm:cxn modelId="{914311DB-185E-489B-A881-C487E6B84664}" type="presParOf" srcId="{6603C9C3-75D0-46AA-9B7F-3CEE39C6F703}" destId="{042398E3-703B-44A8-B06F-B2398AE3C789}" srcOrd="1" destOrd="0" presId="urn:microsoft.com/office/officeart/2005/8/layout/vList4"/>
    <dgm:cxn modelId="{D86BB840-1821-4F09-9826-0F58620FD718}" type="presParOf" srcId="{6603C9C3-75D0-46AA-9B7F-3CEE39C6F703}" destId="{8860C8DC-B6A3-4B3B-9F51-A708081CAD5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84815-F4FE-4873-8D83-8C074C2E28BA}" type="doc">
      <dgm:prSet loTypeId="urn:microsoft.com/office/officeart/2005/8/layout/hList7" loCatId="list" qsTypeId="urn:microsoft.com/office/officeart/2005/8/quickstyle/simple1" qsCatId="simple" csTypeId="urn:microsoft.com/office/officeart/2005/8/colors/accent1_2" csCatId="accent1" phldr="1"/>
      <dgm:spPr/>
    </dgm:pt>
    <dgm:pt modelId="{B2BD77F4-D1E2-4C31-A837-46F87A4A941B}">
      <dgm:prSet phldrT="[Text]" custT="1"/>
      <dgm:spPr>
        <a:solidFill>
          <a:schemeClr val="accent6">
            <a:lumMod val="40000"/>
            <a:lumOff val="60000"/>
          </a:schemeClr>
        </a:solidFill>
      </dgm:spPr>
      <dgm:t>
        <a:bodyPr/>
        <a:lstStyle/>
        <a:p>
          <a:pPr algn="ctr"/>
          <a:r>
            <a:rPr lang="en-US" sz="2400" b="1" dirty="0" smtClean="0">
              <a:solidFill>
                <a:schemeClr val="tx1"/>
              </a:solidFill>
              <a:latin typeface="Century Gothic" panose="020B0502020202020204" pitchFamily="34" charset="0"/>
            </a:rPr>
            <a:t>550</a:t>
          </a:r>
          <a:r>
            <a:rPr lang="en-US" sz="2400" dirty="0" smtClean="0">
              <a:solidFill>
                <a:schemeClr val="tx1"/>
              </a:solidFill>
              <a:latin typeface="Century Gothic" panose="020B0502020202020204" pitchFamily="34" charset="0"/>
            </a:rPr>
            <a:t/>
          </a:r>
          <a:br>
            <a:rPr lang="en-US" sz="2400" dirty="0" smtClean="0">
              <a:solidFill>
                <a:schemeClr val="tx1"/>
              </a:solidFill>
              <a:latin typeface="Century Gothic" panose="020B0502020202020204" pitchFamily="34" charset="0"/>
            </a:rPr>
          </a:br>
          <a:r>
            <a:rPr lang="en-US" sz="1400" dirty="0" smtClean="0">
              <a:solidFill>
                <a:schemeClr val="tx1"/>
              </a:solidFill>
              <a:latin typeface="Century Gothic" panose="020B0502020202020204" pitchFamily="34" charset="0"/>
            </a:rPr>
            <a:t>Payday &amp; Auto Title lenders</a:t>
          </a:r>
          <a:endParaRPr lang="en-US" sz="1400" dirty="0">
            <a:solidFill>
              <a:schemeClr val="tx1"/>
            </a:solidFill>
            <a:latin typeface="Century Gothic" panose="020B0502020202020204" pitchFamily="34" charset="0"/>
          </a:endParaRPr>
        </a:p>
      </dgm:t>
    </dgm:pt>
    <dgm:pt modelId="{D6FB503E-0B41-4929-92A7-2B141523FCC2}" type="parTrans" cxnId="{FCF85539-CAC4-4DF7-9816-B2565BCF050F}">
      <dgm:prSet/>
      <dgm:spPr/>
      <dgm:t>
        <a:bodyPr/>
        <a:lstStyle/>
        <a:p>
          <a:endParaRPr lang="en-US">
            <a:solidFill>
              <a:schemeClr val="tx1"/>
            </a:solidFill>
          </a:endParaRPr>
        </a:p>
      </dgm:t>
    </dgm:pt>
    <dgm:pt modelId="{03AB7AFB-9C13-44E7-8F1C-04F59A984C13}" type="sibTrans" cxnId="{FCF85539-CAC4-4DF7-9816-B2565BCF050F}">
      <dgm:prSet/>
      <dgm:spPr/>
      <dgm:t>
        <a:bodyPr/>
        <a:lstStyle/>
        <a:p>
          <a:endParaRPr lang="en-US">
            <a:solidFill>
              <a:schemeClr val="tx1"/>
            </a:solidFill>
          </a:endParaRPr>
        </a:p>
      </dgm:t>
    </dgm:pt>
    <dgm:pt modelId="{3DFD4D1F-14CB-466A-91F0-16F7F0313014}">
      <dgm:prSet phldrT="[Text]" custT="1"/>
      <dgm:spPr>
        <a:solidFill>
          <a:schemeClr val="accent6">
            <a:lumMod val="40000"/>
            <a:lumOff val="60000"/>
          </a:schemeClr>
        </a:solidFill>
      </dgm:spPr>
      <dgm:t>
        <a:bodyPr/>
        <a:lstStyle/>
        <a:p>
          <a:r>
            <a:rPr lang="en-US" sz="2400" b="1" dirty="0" smtClean="0">
              <a:solidFill>
                <a:schemeClr val="tx1"/>
              </a:solidFill>
              <a:latin typeface="Century Gothic" panose="020B0502020202020204" pitchFamily="34" charset="0"/>
            </a:rPr>
            <a:t>$244</a:t>
          </a:r>
          <a:r>
            <a:rPr lang="en-US" sz="2400" dirty="0" smtClean="0">
              <a:solidFill>
                <a:schemeClr val="tx1"/>
              </a:solidFill>
              <a:latin typeface="Century Gothic" panose="020B0502020202020204" pitchFamily="34" charset="0"/>
            </a:rPr>
            <a:t/>
          </a:r>
          <a:br>
            <a:rPr lang="en-US" sz="2400" dirty="0" smtClean="0">
              <a:solidFill>
                <a:schemeClr val="tx1"/>
              </a:solidFill>
              <a:latin typeface="Century Gothic" panose="020B0502020202020204" pitchFamily="34" charset="0"/>
            </a:rPr>
          </a:br>
          <a:r>
            <a:rPr lang="en-US" sz="1400" dirty="0" smtClean="0">
              <a:solidFill>
                <a:schemeClr val="tx1"/>
              </a:solidFill>
              <a:latin typeface="Century Gothic" panose="020B0502020202020204" pitchFamily="34" charset="0"/>
            </a:rPr>
            <a:t>Million</a:t>
          </a:r>
          <a:r>
            <a:rPr lang="en-US" sz="1800" dirty="0" smtClean="0">
              <a:solidFill>
                <a:schemeClr val="tx1"/>
              </a:solidFill>
              <a:latin typeface="Georgia" panose="02040502050405020303" pitchFamily="18" charset="0"/>
            </a:rPr>
            <a:t/>
          </a:r>
          <a:br>
            <a:rPr lang="en-US" sz="1800" dirty="0" smtClean="0">
              <a:solidFill>
                <a:schemeClr val="tx1"/>
              </a:solidFill>
              <a:latin typeface="Georgia" panose="02040502050405020303" pitchFamily="18" charset="0"/>
            </a:rPr>
          </a:br>
          <a:r>
            <a:rPr lang="en-US" sz="1400" dirty="0" smtClean="0">
              <a:solidFill>
                <a:schemeClr val="tx1"/>
              </a:solidFill>
              <a:latin typeface="Century Gothic" panose="020B0502020202020204" pitchFamily="34" charset="0"/>
            </a:rPr>
            <a:t>Fees charged</a:t>
          </a:r>
          <a:endParaRPr lang="en-US" sz="1800" dirty="0">
            <a:solidFill>
              <a:schemeClr val="tx1"/>
            </a:solidFill>
            <a:latin typeface="Century Gothic" panose="020B0502020202020204" pitchFamily="34" charset="0"/>
          </a:endParaRPr>
        </a:p>
      </dgm:t>
    </dgm:pt>
    <dgm:pt modelId="{4AF437B8-204C-4301-B3FA-216ADE0EB9AD}" type="parTrans" cxnId="{5735D3D9-423E-44C8-A6ED-09AB956E31A2}">
      <dgm:prSet/>
      <dgm:spPr/>
      <dgm:t>
        <a:bodyPr/>
        <a:lstStyle/>
        <a:p>
          <a:endParaRPr lang="en-US">
            <a:solidFill>
              <a:schemeClr val="tx1"/>
            </a:solidFill>
          </a:endParaRPr>
        </a:p>
      </dgm:t>
    </dgm:pt>
    <dgm:pt modelId="{CB3DF3DD-FFE5-4F83-976E-FC300B615926}" type="sibTrans" cxnId="{5735D3D9-423E-44C8-A6ED-09AB956E31A2}">
      <dgm:prSet/>
      <dgm:spPr/>
      <dgm:t>
        <a:bodyPr/>
        <a:lstStyle/>
        <a:p>
          <a:endParaRPr lang="en-US">
            <a:solidFill>
              <a:schemeClr val="tx1"/>
            </a:solidFill>
          </a:endParaRPr>
        </a:p>
      </dgm:t>
    </dgm:pt>
    <dgm:pt modelId="{10AAEA5A-4764-4542-8A7C-4CD40E25FF6E}">
      <dgm:prSet phldrT="[Text]" custT="1"/>
      <dgm:spPr>
        <a:solidFill>
          <a:schemeClr val="accent6">
            <a:lumMod val="40000"/>
            <a:lumOff val="60000"/>
          </a:schemeClr>
        </a:solidFill>
      </dgm:spPr>
      <dgm:t>
        <a:bodyPr/>
        <a:lstStyle/>
        <a:p>
          <a:r>
            <a:rPr lang="en-US" sz="2400" b="1" dirty="0" smtClean="0">
              <a:solidFill>
                <a:schemeClr val="tx1"/>
              </a:solidFill>
              <a:latin typeface="Century Gothic" panose="020B0502020202020204" pitchFamily="34" charset="0"/>
            </a:rPr>
            <a:t> 6,096</a:t>
          </a:r>
          <a:r>
            <a:rPr lang="en-US" sz="1700" dirty="0" smtClean="0">
              <a:solidFill>
                <a:schemeClr val="tx1"/>
              </a:solidFill>
            </a:rPr>
            <a:t/>
          </a:r>
          <a:br>
            <a:rPr lang="en-US" sz="1700" dirty="0" smtClean="0">
              <a:solidFill>
                <a:schemeClr val="tx1"/>
              </a:solidFill>
            </a:rPr>
          </a:br>
          <a:r>
            <a:rPr lang="en-US" sz="1400" dirty="0" smtClean="0">
              <a:solidFill>
                <a:schemeClr val="tx1"/>
              </a:solidFill>
              <a:latin typeface="Century Gothic" panose="020B0502020202020204" pitchFamily="34" charset="0"/>
            </a:rPr>
            <a:t>Cars repossessed</a:t>
          </a:r>
          <a:endParaRPr lang="en-US" sz="1400" dirty="0">
            <a:solidFill>
              <a:schemeClr val="tx1"/>
            </a:solidFill>
            <a:latin typeface="Century Gothic" panose="020B0502020202020204" pitchFamily="34" charset="0"/>
          </a:endParaRPr>
        </a:p>
      </dgm:t>
    </dgm:pt>
    <dgm:pt modelId="{EC360724-98AC-46C9-AAE2-BC20C19A4FFC}" type="parTrans" cxnId="{8511D0EC-FD73-4AAB-8C07-41C122C6EB74}">
      <dgm:prSet/>
      <dgm:spPr/>
      <dgm:t>
        <a:bodyPr/>
        <a:lstStyle/>
        <a:p>
          <a:endParaRPr lang="en-US">
            <a:solidFill>
              <a:schemeClr val="tx1"/>
            </a:solidFill>
          </a:endParaRPr>
        </a:p>
      </dgm:t>
    </dgm:pt>
    <dgm:pt modelId="{49DF7697-0AF9-43C3-9C27-40E8BCC037AE}" type="sibTrans" cxnId="{8511D0EC-FD73-4AAB-8C07-41C122C6EB74}">
      <dgm:prSet/>
      <dgm:spPr/>
      <dgm:t>
        <a:bodyPr/>
        <a:lstStyle/>
        <a:p>
          <a:endParaRPr lang="en-US">
            <a:solidFill>
              <a:schemeClr val="tx1"/>
            </a:solidFill>
          </a:endParaRPr>
        </a:p>
      </dgm:t>
    </dgm:pt>
    <dgm:pt modelId="{EEB09BC6-7308-4016-B796-90F4A36DBA14}" type="pres">
      <dgm:prSet presAssocID="{CAD84815-F4FE-4873-8D83-8C074C2E28BA}" presName="Name0" presStyleCnt="0">
        <dgm:presLayoutVars>
          <dgm:dir/>
          <dgm:resizeHandles val="exact"/>
        </dgm:presLayoutVars>
      </dgm:prSet>
      <dgm:spPr/>
    </dgm:pt>
    <dgm:pt modelId="{2C0DE31F-8166-4EF9-AF9A-3D75B24EC7AF}" type="pres">
      <dgm:prSet presAssocID="{CAD84815-F4FE-4873-8D83-8C074C2E28BA}" presName="fgShape" presStyleLbl="fgShp" presStyleIdx="0" presStyleCnt="1" custScaleY="76238" custLinFactNeighborX="165" custLinFactNeighborY="93146"/>
      <dgm:spPr>
        <a:prstGeom prst="roundRect">
          <a:avLst/>
        </a:prstGeom>
        <a:solidFill>
          <a:schemeClr val="accent6"/>
        </a:solidFill>
      </dgm:spPr>
      <dgm:t>
        <a:bodyPr/>
        <a:lstStyle/>
        <a:p>
          <a:endParaRPr lang="en-US"/>
        </a:p>
      </dgm:t>
    </dgm:pt>
    <dgm:pt modelId="{C9E53640-43FD-4237-B6B1-3F7218C81945}" type="pres">
      <dgm:prSet presAssocID="{CAD84815-F4FE-4873-8D83-8C074C2E28BA}" presName="linComp" presStyleCnt="0"/>
      <dgm:spPr/>
    </dgm:pt>
    <dgm:pt modelId="{B253CFBD-743F-4F31-A5AA-89AF1904E53E}" type="pres">
      <dgm:prSet presAssocID="{B2BD77F4-D1E2-4C31-A837-46F87A4A941B}" presName="compNode" presStyleCnt="0"/>
      <dgm:spPr/>
    </dgm:pt>
    <dgm:pt modelId="{F654944B-9C0C-4DA3-894D-DA445020098B}" type="pres">
      <dgm:prSet presAssocID="{B2BD77F4-D1E2-4C31-A837-46F87A4A941B}" presName="bkgdShape" presStyleLbl="node1" presStyleIdx="0" presStyleCnt="3" custLinFactNeighborX="-60722" custLinFactNeighborY="17229"/>
      <dgm:spPr/>
      <dgm:t>
        <a:bodyPr/>
        <a:lstStyle/>
        <a:p>
          <a:endParaRPr lang="en-US"/>
        </a:p>
      </dgm:t>
    </dgm:pt>
    <dgm:pt modelId="{147448DE-1D39-42CF-AF3D-72AD99470E90}" type="pres">
      <dgm:prSet presAssocID="{B2BD77F4-D1E2-4C31-A837-46F87A4A941B}" presName="nodeTx" presStyleLbl="node1" presStyleIdx="0" presStyleCnt="3">
        <dgm:presLayoutVars>
          <dgm:bulletEnabled val="1"/>
        </dgm:presLayoutVars>
      </dgm:prSet>
      <dgm:spPr/>
      <dgm:t>
        <a:bodyPr/>
        <a:lstStyle/>
        <a:p>
          <a:endParaRPr lang="en-US"/>
        </a:p>
      </dgm:t>
    </dgm:pt>
    <dgm:pt modelId="{1EFD74DE-E034-45AA-9864-858AD23A9D3B}" type="pres">
      <dgm:prSet presAssocID="{B2BD77F4-D1E2-4C31-A837-46F87A4A941B}" presName="invisiNode" presStyleLbl="node1" presStyleIdx="0" presStyleCnt="3"/>
      <dgm:spPr/>
    </dgm:pt>
    <dgm:pt modelId="{75190486-6613-4090-9668-CC5F084F2C58}" type="pres">
      <dgm:prSet presAssocID="{B2BD77F4-D1E2-4C31-A837-46F87A4A941B}" presName="imagNode" presStyleLbl="fgImgPlace1" presStyleIdx="0" presStyleCnt="3" custScaleX="51738" custScaleY="530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D3D34443-2091-4C43-A905-43A003C0CB5B}" type="pres">
      <dgm:prSet presAssocID="{03AB7AFB-9C13-44E7-8F1C-04F59A984C13}" presName="sibTrans" presStyleLbl="sibTrans2D1" presStyleIdx="0" presStyleCnt="0"/>
      <dgm:spPr/>
      <dgm:t>
        <a:bodyPr/>
        <a:lstStyle/>
        <a:p>
          <a:endParaRPr lang="en-US"/>
        </a:p>
      </dgm:t>
    </dgm:pt>
    <dgm:pt modelId="{190FB19A-E714-44BA-B924-E00924923BF2}" type="pres">
      <dgm:prSet presAssocID="{3DFD4D1F-14CB-466A-91F0-16F7F0313014}" presName="compNode" presStyleCnt="0"/>
      <dgm:spPr/>
    </dgm:pt>
    <dgm:pt modelId="{9C7DC3AD-5B7A-4246-A418-15C1A3F75DBB}" type="pres">
      <dgm:prSet presAssocID="{3DFD4D1F-14CB-466A-91F0-16F7F0313014}" presName="bkgdShape" presStyleLbl="node1" presStyleIdx="1" presStyleCnt="3" custLinFactNeighborX="5145" custLinFactNeighborY="-137"/>
      <dgm:spPr/>
      <dgm:t>
        <a:bodyPr/>
        <a:lstStyle/>
        <a:p>
          <a:endParaRPr lang="en-US"/>
        </a:p>
      </dgm:t>
    </dgm:pt>
    <dgm:pt modelId="{53B34C86-1598-40CF-813E-8C827D08C1CC}" type="pres">
      <dgm:prSet presAssocID="{3DFD4D1F-14CB-466A-91F0-16F7F0313014}" presName="nodeTx" presStyleLbl="node1" presStyleIdx="1" presStyleCnt="3">
        <dgm:presLayoutVars>
          <dgm:bulletEnabled val="1"/>
        </dgm:presLayoutVars>
      </dgm:prSet>
      <dgm:spPr/>
      <dgm:t>
        <a:bodyPr/>
        <a:lstStyle/>
        <a:p>
          <a:endParaRPr lang="en-US"/>
        </a:p>
      </dgm:t>
    </dgm:pt>
    <dgm:pt modelId="{F5B4EB80-7C55-4FAF-9B79-1F3F83475D54}" type="pres">
      <dgm:prSet presAssocID="{3DFD4D1F-14CB-466A-91F0-16F7F0313014}" presName="invisiNode" presStyleLbl="node1" presStyleIdx="1" presStyleCnt="3"/>
      <dgm:spPr/>
    </dgm:pt>
    <dgm:pt modelId="{2E5C3D09-801C-4A61-B31C-6D61E73DC000}" type="pres">
      <dgm:prSet presAssocID="{3DFD4D1F-14CB-466A-91F0-16F7F0313014}" presName="imagNode" presStyleLbl="fgImgPlace1" presStyleIdx="1" presStyleCnt="3" custScaleX="55320" custScaleY="58814" custLinFactNeighborX="1136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93E25EC1-938A-4BD0-A49F-81654FE5D4C7}" type="pres">
      <dgm:prSet presAssocID="{CB3DF3DD-FFE5-4F83-976E-FC300B615926}" presName="sibTrans" presStyleLbl="sibTrans2D1" presStyleIdx="0" presStyleCnt="0"/>
      <dgm:spPr/>
      <dgm:t>
        <a:bodyPr/>
        <a:lstStyle/>
        <a:p>
          <a:endParaRPr lang="en-US"/>
        </a:p>
      </dgm:t>
    </dgm:pt>
    <dgm:pt modelId="{83895CEE-7F3B-44FE-A077-6CB27E4A182D}" type="pres">
      <dgm:prSet presAssocID="{10AAEA5A-4764-4542-8A7C-4CD40E25FF6E}" presName="compNode" presStyleCnt="0"/>
      <dgm:spPr/>
    </dgm:pt>
    <dgm:pt modelId="{70EA081F-EA29-4018-8308-341FD6844A5C}" type="pres">
      <dgm:prSet presAssocID="{10AAEA5A-4764-4542-8A7C-4CD40E25FF6E}" presName="bkgdShape" presStyleLbl="node1" presStyleIdx="2" presStyleCnt="3" custLinFactY="-49114" custLinFactNeighborX="-9343" custLinFactNeighborY="-100000"/>
      <dgm:spPr/>
      <dgm:t>
        <a:bodyPr/>
        <a:lstStyle/>
        <a:p>
          <a:endParaRPr lang="en-US"/>
        </a:p>
      </dgm:t>
    </dgm:pt>
    <dgm:pt modelId="{A2B483FA-D704-4FD8-ABEC-CBF337914804}" type="pres">
      <dgm:prSet presAssocID="{10AAEA5A-4764-4542-8A7C-4CD40E25FF6E}" presName="nodeTx" presStyleLbl="node1" presStyleIdx="2" presStyleCnt="3">
        <dgm:presLayoutVars>
          <dgm:bulletEnabled val="1"/>
        </dgm:presLayoutVars>
      </dgm:prSet>
      <dgm:spPr/>
      <dgm:t>
        <a:bodyPr/>
        <a:lstStyle/>
        <a:p>
          <a:endParaRPr lang="en-US"/>
        </a:p>
      </dgm:t>
    </dgm:pt>
    <dgm:pt modelId="{55E73A76-C870-4F3D-9029-64F9D7C4B967}" type="pres">
      <dgm:prSet presAssocID="{10AAEA5A-4764-4542-8A7C-4CD40E25FF6E}" presName="invisiNode" presStyleLbl="node1" presStyleIdx="2" presStyleCnt="3"/>
      <dgm:spPr/>
    </dgm:pt>
    <dgm:pt modelId="{F909E314-C8CE-4FFD-88C5-D2D974CAC42F}" type="pres">
      <dgm:prSet presAssocID="{10AAEA5A-4764-4542-8A7C-4CD40E25FF6E}" presName="imagNode" presStyleLbl="fgImgPlace1" presStyleIdx="2" presStyleCnt="3" custScaleX="58902" custScaleY="5881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pt>
  </dgm:ptLst>
  <dgm:cxnLst>
    <dgm:cxn modelId="{738CC122-4B38-448A-9BFE-5B1390F626AB}" type="presOf" srcId="{3DFD4D1F-14CB-466A-91F0-16F7F0313014}" destId="{9C7DC3AD-5B7A-4246-A418-15C1A3F75DBB}" srcOrd="0" destOrd="0" presId="urn:microsoft.com/office/officeart/2005/8/layout/hList7"/>
    <dgm:cxn modelId="{21A6F250-73A1-41DF-8256-013985F0FC11}" type="presOf" srcId="{10AAEA5A-4764-4542-8A7C-4CD40E25FF6E}" destId="{70EA081F-EA29-4018-8308-341FD6844A5C}" srcOrd="0" destOrd="0" presId="urn:microsoft.com/office/officeart/2005/8/layout/hList7"/>
    <dgm:cxn modelId="{B5393592-D0ED-4FA4-9D7E-F0B159957D52}" type="presOf" srcId="{3DFD4D1F-14CB-466A-91F0-16F7F0313014}" destId="{53B34C86-1598-40CF-813E-8C827D08C1CC}" srcOrd="1" destOrd="0" presId="urn:microsoft.com/office/officeart/2005/8/layout/hList7"/>
    <dgm:cxn modelId="{F91F971E-B26E-4D0B-AB2A-5D6ED70421DD}" type="presOf" srcId="{03AB7AFB-9C13-44E7-8F1C-04F59A984C13}" destId="{D3D34443-2091-4C43-A905-43A003C0CB5B}" srcOrd="0" destOrd="0" presId="urn:microsoft.com/office/officeart/2005/8/layout/hList7"/>
    <dgm:cxn modelId="{407B46F5-863A-4826-9F5B-BBC8D77C18A0}" type="presOf" srcId="{CAD84815-F4FE-4873-8D83-8C074C2E28BA}" destId="{EEB09BC6-7308-4016-B796-90F4A36DBA14}" srcOrd="0" destOrd="0" presId="urn:microsoft.com/office/officeart/2005/8/layout/hList7"/>
    <dgm:cxn modelId="{FCF85539-CAC4-4DF7-9816-B2565BCF050F}" srcId="{CAD84815-F4FE-4873-8D83-8C074C2E28BA}" destId="{B2BD77F4-D1E2-4C31-A837-46F87A4A941B}" srcOrd="0" destOrd="0" parTransId="{D6FB503E-0B41-4929-92A7-2B141523FCC2}" sibTransId="{03AB7AFB-9C13-44E7-8F1C-04F59A984C13}"/>
    <dgm:cxn modelId="{5735D3D9-423E-44C8-A6ED-09AB956E31A2}" srcId="{CAD84815-F4FE-4873-8D83-8C074C2E28BA}" destId="{3DFD4D1F-14CB-466A-91F0-16F7F0313014}" srcOrd="1" destOrd="0" parTransId="{4AF437B8-204C-4301-B3FA-216ADE0EB9AD}" sibTransId="{CB3DF3DD-FFE5-4F83-976E-FC300B615926}"/>
    <dgm:cxn modelId="{DEFE4C66-5A52-48F0-8AEE-85BC2BD21A77}" type="presOf" srcId="{10AAEA5A-4764-4542-8A7C-4CD40E25FF6E}" destId="{A2B483FA-D704-4FD8-ABEC-CBF337914804}" srcOrd="1" destOrd="0" presId="urn:microsoft.com/office/officeart/2005/8/layout/hList7"/>
    <dgm:cxn modelId="{6CBBB394-42E8-45B3-9B67-C3BE7606D5BB}" type="presOf" srcId="{B2BD77F4-D1E2-4C31-A837-46F87A4A941B}" destId="{147448DE-1D39-42CF-AF3D-72AD99470E90}" srcOrd="1" destOrd="0" presId="urn:microsoft.com/office/officeart/2005/8/layout/hList7"/>
    <dgm:cxn modelId="{7932A83C-BFE6-4E58-B043-5B532784C6DE}" type="presOf" srcId="{CB3DF3DD-FFE5-4F83-976E-FC300B615926}" destId="{93E25EC1-938A-4BD0-A49F-81654FE5D4C7}" srcOrd="0" destOrd="0" presId="urn:microsoft.com/office/officeart/2005/8/layout/hList7"/>
    <dgm:cxn modelId="{8511D0EC-FD73-4AAB-8C07-41C122C6EB74}" srcId="{CAD84815-F4FE-4873-8D83-8C074C2E28BA}" destId="{10AAEA5A-4764-4542-8A7C-4CD40E25FF6E}" srcOrd="2" destOrd="0" parTransId="{EC360724-98AC-46C9-AAE2-BC20C19A4FFC}" sibTransId="{49DF7697-0AF9-43C3-9C27-40E8BCC037AE}"/>
    <dgm:cxn modelId="{88F15735-F9F1-41DA-A06D-6D3440275FFC}" type="presOf" srcId="{B2BD77F4-D1E2-4C31-A837-46F87A4A941B}" destId="{F654944B-9C0C-4DA3-894D-DA445020098B}" srcOrd="0" destOrd="0" presId="urn:microsoft.com/office/officeart/2005/8/layout/hList7"/>
    <dgm:cxn modelId="{05D6B89F-124F-4090-87EA-A0B3DED1DDB5}" type="presParOf" srcId="{EEB09BC6-7308-4016-B796-90F4A36DBA14}" destId="{2C0DE31F-8166-4EF9-AF9A-3D75B24EC7AF}" srcOrd="0" destOrd="0" presId="urn:microsoft.com/office/officeart/2005/8/layout/hList7"/>
    <dgm:cxn modelId="{013B7EF8-EB57-4F0A-B3C0-F8BFED77CBAD}" type="presParOf" srcId="{EEB09BC6-7308-4016-B796-90F4A36DBA14}" destId="{C9E53640-43FD-4237-B6B1-3F7218C81945}" srcOrd="1" destOrd="0" presId="urn:microsoft.com/office/officeart/2005/8/layout/hList7"/>
    <dgm:cxn modelId="{9D93BF90-54E5-44C3-8A2D-4125B7C73CE7}" type="presParOf" srcId="{C9E53640-43FD-4237-B6B1-3F7218C81945}" destId="{B253CFBD-743F-4F31-A5AA-89AF1904E53E}" srcOrd="0" destOrd="0" presId="urn:microsoft.com/office/officeart/2005/8/layout/hList7"/>
    <dgm:cxn modelId="{6FFA041B-AD67-4649-A0F6-59CFE7E53315}" type="presParOf" srcId="{B253CFBD-743F-4F31-A5AA-89AF1904E53E}" destId="{F654944B-9C0C-4DA3-894D-DA445020098B}" srcOrd="0" destOrd="0" presId="urn:microsoft.com/office/officeart/2005/8/layout/hList7"/>
    <dgm:cxn modelId="{09A0022D-17F7-46D1-BB18-68A5982F8AFF}" type="presParOf" srcId="{B253CFBD-743F-4F31-A5AA-89AF1904E53E}" destId="{147448DE-1D39-42CF-AF3D-72AD99470E90}" srcOrd="1" destOrd="0" presId="urn:microsoft.com/office/officeart/2005/8/layout/hList7"/>
    <dgm:cxn modelId="{0AA75566-353C-4530-A9D4-3722CB7ECE1C}" type="presParOf" srcId="{B253CFBD-743F-4F31-A5AA-89AF1904E53E}" destId="{1EFD74DE-E034-45AA-9864-858AD23A9D3B}" srcOrd="2" destOrd="0" presId="urn:microsoft.com/office/officeart/2005/8/layout/hList7"/>
    <dgm:cxn modelId="{2CBE6714-6AE7-4662-8B7D-0E5707CA302B}" type="presParOf" srcId="{B253CFBD-743F-4F31-A5AA-89AF1904E53E}" destId="{75190486-6613-4090-9668-CC5F084F2C58}" srcOrd="3" destOrd="0" presId="urn:microsoft.com/office/officeart/2005/8/layout/hList7"/>
    <dgm:cxn modelId="{852020BF-3251-40A1-8192-2BE8B4A5C254}" type="presParOf" srcId="{C9E53640-43FD-4237-B6B1-3F7218C81945}" destId="{D3D34443-2091-4C43-A905-43A003C0CB5B}" srcOrd="1" destOrd="0" presId="urn:microsoft.com/office/officeart/2005/8/layout/hList7"/>
    <dgm:cxn modelId="{18C3145D-0B6F-4125-9907-5E052B04E2BE}" type="presParOf" srcId="{C9E53640-43FD-4237-B6B1-3F7218C81945}" destId="{190FB19A-E714-44BA-B924-E00924923BF2}" srcOrd="2" destOrd="0" presId="urn:microsoft.com/office/officeart/2005/8/layout/hList7"/>
    <dgm:cxn modelId="{DB94B98A-813F-4199-BE23-23D68E83139F}" type="presParOf" srcId="{190FB19A-E714-44BA-B924-E00924923BF2}" destId="{9C7DC3AD-5B7A-4246-A418-15C1A3F75DBB}" srcOrd="0" destOrd="0" presId="urn:microsoft.com/office/officeart/2005/8/layout/hList7"/>
    <dgm:cxn modelId="{8F47A3C7-1AE4-480C-A387-7B3D74FA8B0C}" type="presParOf" srcId="{190FB19A-E714-44BA-B924-E00924923BF2}" destId="{53B34C86-1598-40CF-813E-8C827D08C1CC}" srcOrd="1" destOrd="0" presId="urn:microsoft.com/office/officeart/2005/8/layout/hList7"/>
    <dgm:cxn modelId="{DB3BFF59-4E82-4409-8CFA-AFB055668F2C}" type="presParOf" srcId="{190FB19A-E714-44BA-B924-E00924923BF2}" destId="{F5B4EB80-7C55-4FAF-9B79-1F3F83475D54}" srcOrd="2" destOrd="0" presId="urn:microsoft.com/office/officeart/2005/8/layout/hList7"/>
    <dgm:cxn modelId="{D1715F6E-615F-4E55-BC38-A90420E32914}" type="presParOf" srcId="{190FB19A-E714-44BA-B924-E00924923BF2}" destId="{2E5C3D09-801C-4A61-B31C-6D61E73DC000}" srcOrd="3" destOrd="0" presId="urn:microsoft.com/office/officeart/2005/8/layout/hList7"/>
    <dgm:cxn modelId="{D4412B40-8256-449D-BD54-E3BF0DE6F71C}" type="presParOf" srcId="{C9E53640-43FD-4237-B6B1-3F7218C81945}" destId="{93E25EC1-938A-4BD0-A49F-81654FE5D4C7}" srcOrd="3" destOrd="0" presId="urn:microsoft.com/office/officeart/2005/8/layout/hList7"/>
    <dgm:cxn modelId="{E31DA127-25CA-4CAA-BE35-A506359D0C6C}" type="presParOf" srcId="{C9E53640-43FD-4237-B6B1-3F7218C81945}" destId="{83895CEE-7F3B-44FE-A077-6CB27E4A182D}" srcOrd="4" destOrd="0" presId="urn:microsoft.com/office/officeart/2005/8/layout/hList7"/>
    <dgm:cxn modelId="{2A8F9B51-32AF-4EBD-8CB8-AB47D7180FDA}" type="presParOf" srcId="{83895CEE-7F3B-44FE-A077-6CB27E4A182D}" destId="{70EA081F-EA29-4018-8308-341FD6844A5C}" srcOrd="0" destOrd="0" presId="urn:microsoft.com/office/officeart/2005/8/layout/hList7"/>
    <dgm:cxn modelId="{24397433-7EFA-483B-869E-9CF40CB0FDB5}" type="presParOf" srcId="{83895CEE-7F3B-44FE-A077-6CB27E4A182D}" destId="{A2B483FA-D704-4FD8-ABEC-CBF337914804}" srcOrd="1" destOrd="0" presId="urn:microsoft.com/office/officeart/2005/8/layout/hList7"/>
    <dgm:cxn modelId="{AB4E1AFF-0DCC-4D4D-9F81-35585EA2AEB4}" type="presParOf" srcId="{83895CEE-7F3B-44FE-A077-6CB27E4A182D}" destId="{55E73A76-C870-4F3D-9029-64F9D7C4B967}" srcOrd="2" destOrd="0" presId="urn:microsoft.com/office/officeart/2005/8/layout/hList7"/>
    <dgm:cxn modelId="{FDDA9C04-4C0A-4536-9FDC-CC2E64F315BE}" type="presParOf" srcId="{83895CEE-7F3B-44FE-A077-6CB27E4A182D}" destId="{F909E314-C8CE-4FFD-88C5-D2D974CAC42F}"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9F935-CA0E-4245-A080-F87FED9F6B09}">
      <dsp:nvSpPr>
        <dsp:cNvPr id="0" name=""/>
        <dsp:cNvSpPr/>
      </dsp:nvSpPr>
      <dsp:spPr>
        <a:xfrm>
          <a:off x="0" y="0"/>
          <a:ext cx="4771913" cy="522601"/>
        </a:xfrm>
        <a:prstGeom prst="roundRect">
          <a:avLst>
            <a:gd name="adj" fmla="val 10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latin typeface="Century Gothic" panose="020B0502020202020204" pitchFamily="34" charset="0"/>
            </a:rPr>
            <a:t>2,552</a:t>
          </a:r>
          <a:br>
            <a:rPr lang="en-US" sz="1900" kern="1200" dirty="0" smtClean="0">
              <a:latin typeface="Century Gothic" panose="020B0502020202020204" pitchFamily="34" charset="0"/>
            </a:rPr>
          </a:br>
          <a:r>
            <a:rPr lang="en-US" sz="1200" kern="1200" dirty="0" smtClean="0">
              <a:latin typeface="Century Gothic" panose="020B0502020202020204" pitchFamily="34" charset="0"/>
            </a:rPr>
            <a:t>Payday and Auto Title Lenders</a:t>
          </a:r>
          <a:endParaRPr lang="en-US" sz="1200" kern="1200" dirty="0">
            <a:latin typeface="Century Gothic" panose="020B0502020202020204" pitchFamily="34" charset="0"/>
          </a:endParaRPr>
        </a:p>
      </dsp:txBody>
      <dsp:txXfrm>
        <a:off x="1006642" y="0"/>
        <a:ext cx="3765270" cy="522601"/>
      </dsp:txXfrm>
    </dsp:sp>
    <dsp:sp modelId="{778929C8-6BE3-4B8F-9072-F58B2740D11A}">
      <dsp:nvSpPr>
        <dsp:cNvPr id="0" name=""/>
        <dsp:cNvSpPr/>
      </dsp:nvSpPr>
      <dsp:spPr>
        <a:xfrm>
          <a:off x="123886" y="2"/>
          <a:ext cx="811129" cy="49427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CF933-B8BF-4486-BBDE-66E45AAC1619}">
      <dsp:nvSpPr>
        <dsp:cNvPr id="0" name=""/>
        <dsp:cNvSpPr/>
      </dsp:nvSpPr>
      <dsp:spPr>
        <a:xfrm>
          <a:off x="0" y="548579"/>
          <a:ext cx="4771913" cy="476011"/>
        </a:xfrm>
        <a:prstGeom prst="roundRect">
          <a:avLst>
            <a:gd name="adj" fmla="val 10000"/>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rPr>
            <a:t>$1.59 </a:t>
          </a:r>
          <a:r>
            <a:rPr lang="en-US" sz="1600" kern="1200" dirty="0" smtClean="0">
              <a:latin typeface="Century Gothic" panose="020B0502020202020204" pitchFamily="34" charset="0"/>
            </a:rPr>
            <a:t>Billion</a:t>
          </a:r>
          <a:r>
            <a:rPr lang="en-US" sz="2400" kern="1200" dirty="0" smtClean="0">
              <a:latin typeface="Century Gothic" panose="020B0502020202020204" pitchFamily="34" charset="0"/>
            </a:rPr>
            <a:t/>
          </a:r>
          <a:br>
            <a:rPr lang="en-US" sz="2400" kern="1200" dirty="0" smtClean="0">
              <a:latin typeface="Century Gothic" panose="020B0502020202020204" pitchFamily="34" charset="0"/>
            </a:rPr>
          </a:br>
          <a:r>
            <a:rPr lang="en-US" sz="1400" kern="1200" dirty="0" smtClean="0">
              <a:latin typeface="Century Gothic" panose="020B0502020202020204" pitchFamily="34" charset="0"/>
            </a:rPr>
            <a:t>Fe</a:t>
          </a:r>
          <a:r>
            <a:rPr lang="en-US" sz="1200" kern="1200" dirty="0" smtClean="0">
              <a:latin typeface="Century Gothic" panose="020B0502020202020204" pitchFamily="34" charset="0"/>
            </a:rPr>
            <a:t>es charged Texans in 2016</a:t>
          </a:r>
          <a:endParaRPr lang="en-US" sz="1200" kern="1200" dirty="0">
            <a:latin typeface="Century Gothic" panose="020B0502020202020204" pitchFamily="34" charset="0"/>
          </a:endParaRPr>
        </a:p>
      </dsp:txBody>
      <dsp:txXfrm>
        <a:off x="1006642" y="548579"/>
        <a:ext cx="3765270" cy="476011"/>
      </dsp:txXfrm>
    </dsp:sp>
    <dsp:sp modelId="{91364F52-1B92-4AB5-AFBF-4C0D6B5ABFE4}">
      <dsp:nvSpPr>
        <dsp:cNvPr id="0" name=""/>
        <dsp:cNvSpPr/>
      </dsp:nvSpPr>
      <dsp:spPr>
        <a:xfrm>
          <a:off x="123886" y="597034"/>
          <a:ext cx="811129" cy="431664"/>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292" t="-44942" r="1292" b="-2905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0FE313-D091-4D09-B6E0-0870D0794048}">
      <dsp:nvSpPr>
        <dsp:cNvPr id="0" name=""/>
        <dsp:cNvSpPr/>
      </dsp:nvSpPr>
      <dsp:spPr>
        <a:xfrm>
          <a:off x="0" y="1103133"/>
          <a:ext cx="4771913" cy="522601"/>
        </a:xfrm>
        <a:prstGeom prst="roundRect">
          <a:avLst>
            <a:gd name="adj" fmla="val 10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baseline="0" dirty="0" smtClean="0">
              <a:latin typeface="Century Gothic" panose="020B0502020202020204" pitchFamily="34" charset="0"/>
            </a:rPr>
            <a:t>32,077</a:t>
          </a:r>
          <a:br>
            <a:rPr lang="en-US" sz="1800" kern="1200" baseline="0" dirty="0" smtClean="0">
              <a:latin typeface="Century Gothic" panose="020B0502020202020204" pitchFamily="34" charset="0"/>
            </a:rPr>
          </a:br>
          <a:r>
            <a:rPr lang="en-US" sz="1200" kern="1200" baseline="0" dirty="0" smtClean="0">
              <a:latin typeface="Century Gothic" panose="020B0502020202020204" pitchFamily="34" charset="0"/>
            </a:rPr>
            <a:t>Cars repossessed in Texas in 2016</a:t>
          </a:r>
          <a:endParaRPr lang="en-US" sz="1200" kern="1200" baseline="0" dirty="0">
            <a:latin typeface="Century Gothic" panose="020B0502020202020204" pitchFamily="34" charset="0"/>
          </a:endParaRPr>
        </a:p>
      </dsp:txBody>
      <dsp:txXfrm>
        <a:off x="1006642" y="1103133"/>
        <a:ext cx="3765270" cy="522601"/>
      </dsp:txXfrm>
    </dsp:sp>
    <dsp:sp modelId="{042398E3-703B-44A8-B06F-B2398AE3C789}">
      <dsp:nvSpPr>
        <dsp:cNvPr id="0" name=""/>
        <dsp:cNvSpPr/>
      </dsp:nvSpPr>
      <dsp:spPr>
        <a:xfrm>
          <a:off x="123886" y="1113894"/>
          <a:ext cx="811129" cy="50107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4944B-9C0C-4DA3-894D-DA445020098B}">
      <dsp:nvSpPr>
        <dsp:cNvPr id="0" name=""/>
        <dsp:cNvSpPr/>
      </dsp:nvSpPr>
      <dsp:spPr>
        <a:xfrm>
          <a:off x="0" y="0"/>
          <a:ext cx="1765148" cy="1857456"/>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Century Gothic" panose="020B0502020202020204" pitchFamily="34" charset="0"/>
            </a:rPr>
            <a:t>550</a:t>
          </a:r>
          <a:r>
            <a:rPr lang="en-US" sz="2400" kern="1200" dirty="0" smtClean="0">
              <a:solidFill>
                <a:schemeClr val="tx1"/>
              </a:solidFill>
              <a:latin typeface="Century Gothic" panose="020B0502020202020204" pitchFamily="34" charset="0"/>
            </a:rPr>
            <a:t/>
          </a:r>
          <a:br>
            <a:rPr lang="en-US" sz="2400" kern="1200" dirty="0" smtClean="0">
              <a:solidFill>
                <a:schemeClr val="tx1"/>
              </a:solidFill>
              <a:latin typeface="Century Gothic" panose="020B0502020202020204" pitchFamily="34" charset="0"/>
            </a:rPr>
          </a:br>
          <a:r>
            <a:rPr lang="en-US" sz="1400" kern="1200" dirty="0" smtClean="0">
              <a:solidFill>
                <a:schemeClr val="tx1"/>
              </a:solidFill>
              <a:latin typeface="Century Gothic" panose="020B0502020202020204" pitchFamily="34" charset="0"/>
            </a:rPr>
            <a:t>Payday &amp; Auto Title lenders</a:t>
          </a:r>
          <a:endParaRPr lang="en-US" sz="1400" kern="1200" dirty="0">
            <a:solidFill>
              <a:schemeClr val="tx1"/>
            </a:solidFill>
            <a:latin typeface="Century Gothic" panose="020B0502020202020204" pitchFamily="34" charset="0"/>
          </a:endParaRPr>
        </a:p>
      </dsp:txBody>
      <dsp:txXfrm>
        <a:off x="0" y="742982"/>
        <a:ext cx="1765148" cy="742982"/>
      </dsp:txXfrm>
    </dsp:sp>
    <dsp:sp modelId="{75190486-6613-4090-9668-CC5F084F2C58}">
      <dsp:nvSpPr>
        <dsp:cNvPr id="0" name=""/>
        <dsp:cNvSpPr/>
      </dsp:nvSpPr>
      <dsp:spPr>
        <a:xfrm>
          <a:off x="723700" y="256533"/>
          <a:ext cx="320016" cy="3283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7DC3AD-5B7A-4246-A418-15C1A3F75DBB}">
      <dsp:nvSpPr>
        <dsp:cNvPr id="0" name=""/>
        <dsp:cNvSpPr/>
      </dsp:nvSpPr>
      <dsp:spPr>
        <a:xfrm>
          <a:off x="1910054" y="0"/>
          <a:ext cx="1765148" cy="1857456"/>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Century Gothic" panose="020B0502020202020204" pitchFamily="34" charset="0"/>
            </a:rPr>
            <a:t>$244</a:t>
          </a:r>
          <a:r>
            <a:rPr lang="en-US" sz="2400" kern="1200" dirty="0" smtClean="0">
              <a:solidFill>
                <a:schemeClr val="tx1"/>
              </a:solidFill>
              <a:latin typeface="Century Gothic" panose="020B0502020202020204" pitchFamily="34" charset="0"/>
            </a:rPr>
            <a:t/>
          </a:r>
          <a:br>
            <a:rPr lang="en-US" sz="2400" kern="1200" dirty="0" smtClean="0">
              <a:solidFill>
                <a:schemeClr val="tx1"/>
              </a:solidFill>
              <a:latin typeface="Century Gothic" panose="020B0502020202020204" pitchFamily="34" charset="0"/>
            </a:rPr>
          </a:br>
          <a:r>
            <a:rPr lang="en-US" sz="1400" kern="1200" dirty="0" smtClean="0">
              <a:solidFill>
                <a:schemeClr val="tx1"/>
              </a:solidFill>
              <a:latin typeface="Century Gothic" panose="020B0502020202020204" pitchFamily="34" charset="0"/>
            </a:rPr>
            <a:t>Million</a:t>
          </a:r>
          <a:r>
            <a:rPr lang="en-US" sz="1800" kern="1200" dirty="0" smtClean="0">
              <a:solidFill>
                <a:schemeClr val="tx1"/>
              </a:solidFill>
              <a:latin typeface="Georgia" panose="02040502050405020303" pitchFamily="18" charset="0"/>
            </a:rPr>
            <a:t/>
          </a:r>
          <a:br>
            <a:rPr lang="en-US" sz="1800" kern="1200" dirty="0" smtClean="0">
              <a:solidFill>
                <a:schemeClr val="tx1"/>
              </a:solidFill>
              <a:latin typeface="Georgia" panose="02040502050405020303" pitchFamily="18" charset="0"/>
            </a:rPr>
          </a:br>
          <a:r>
            <a:rPr lang="en-US" sz="1400" kern="1200" dirty="0" smtClean="0">
              <a:solidFill>
                <a:schemeClr val="tx1"/>
              </a:solidFill>
              <a:latin typeface="Century Gothic" panose="020B0502020202020204" pitchFamily="34" charset="0"/>
            </a:rPr>
            <a:t>Fees charged</a:t>
          </a:r>
          <a:endParaRPr lang="en-US" sz="1800" kern="1200" dirty="0">
            <a:solidFill>
              <a:schemeClr val="tx1"/>
            </a:solidFill>
            <a:latin typeface="Century Gothic" panose="020B0502020202020204" pitchFamily="34" charset="0"/>
          </a:endParaRPr>
        </a:p>
      </dsp:txBody>
      <dsp:txXfrm>
        <a:off x="1910054" y="742982"/>
        <a:ext cx="1765148" cy="742982"/>
      </dsp:txXfrm>
    </dsp:sp>
    <dsp:sp modelId="{2E5C3D09-801C-4A61-B31C-6D61E73DC000}">
      <dsp:nvSpPr>
        <dsp:cNvPr id="0" name=""/>
        <dsp:cNvSpPr/>
      </dsp:nvSpPr>
      <dsp:spPr>
        <a:xfrm>
          <a:off x="2601046" y="238821"/>
          <a:ext cx="342172" cy="36378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A081F-EA29-4018-8308-341FD6844A5C}">
      <dsp:nvSpPr>
        <dsp:cNvPr id="0" name=""/>
        <dsp:cNvSpPr/>
      </dsp:nvSpPr>
      <dsp:spPr>
        <a:xfrm>
          <a:off x="3472422" y="0"/>
          <a:ext cx="1765148" cy="1857456"/>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Century Gothic" panose="020B0502020202020204" pitchFamily="34" charset="0"/>
            </a:rPr>
            <a:t> 6,096</a:t>
          </a:r>
          <a:r>
            <a:rPr lang="en-US" sz="1700" kern="1200" dirty="0" smtClean="0">
              <a:solidFill>
                <a:schemeClr val="tx1"/>
              </a:solidFill>
            </a:rPr>
            <a:t/>
          </a:r>
          <a:br>
            <a:rPr lang="en-US" sz="1700" kern="1200" dirty="0" smtClean="0">
              <a:solidFill>
                <a:schemeClr val="tx1"/>
              </a:solidFill>
            </a:rPr>
          </a:br>
          <a:r>
            <a:rPr lang="en-US" sz="1400" kern="1200" dirty="0" smtClean="0">
              <a:solidFill>
                <a:schemeClr val="tx1"/>
              </a:solidFill>
              <a:latin typeface="Century Gothic" panose="020B0502020202020204" pitchFamily="34" charset="0"/>
            </a:rPr>
            <a:t>Cars repossessed</a:t>
          </a:r>
          <a:endParaRPr lang="en-US" sz="1400" kern="1200" dirty="0">
            <a:solidFill>
              <a:schemeClr val="tx1"/>
            </a:solidFill>
            <a:latin typeface="Century Gothic" panose="020B0502020202020204" pitchFamily="34" charset="0"/>
          </a:endParaRPr>
        </a:p>
      </dsp:txBody>
      <dsp:txXfrm>
        <a:off x="3472422" y="742982"/>
        <a:ext cx="1765148" cy="742982"/>
      </dsp:txXfrm>
    </dsp:sp>
    <dsp:sp modelId="{F909E314-C8CE-4FFD-88C5-D2D974CAC42F}">
      <dsp:nvSpPr>
        <dsp:cNvPr id="0" name=""/>
        <dsp:cNvSpPr/>
      </dsp:nvSpPr>
      <dsp:spPr>
        <a:xfrm>
          <a:off x="4337751" y="238821"/>
          <a:ext cx="364328" cy="36378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0DE31F-8166-4EF9-AF9A-3D75B24EC7AF}">
      <dsp:nvSpPr>
        <dsp:cNvPr id="0" name=""/>
        <dsp:cNvSpPr/>
      </dsp:nvSpPr>
      <dsp:spPr>
        <a:xfrm>
          <a:off x="224347" y="1645042"/>
          <a:ext cx="4971334" cy="212413"/>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CLC Training Session #1:  Intro and overview of training series</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C6CEAE-FDF2-455A-B0B4-F4FA02524905}" type="datetimeFigureOut">
              <a:rPr lang="en-US" smtClean="0"/>
              <a:t>2/18/2020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4A3938-05AE-41B8-909D-D5D9B457A22D}" type="slidenum">
              <a:rPr lang="en-US" smtClean="0"/>
              <a:t>‹#›</a:t>
            </a:fld>
            <a:endParaRPr lang="en-US"/>
          </a:p>
        </p:txBody>
      </p:sp>
    </p:spTree>
    <p:extLst>
      <p:ext uri="{BB962C8B-B14F-4D97-AF65-F5344CB8AC3E}">
        <p14:creationId xmlns:p14="http://schemas.microsoft.com/office/powerpoint/2010/main" val="1680074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D6F23-D036-4DB7-8EA4-123075C0C257}" type="datetimeFigureOut">
              <a:rPr lang="en-US" smtClean="0"/>
              <a:t>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64190-D959-46CB-A71A-37694C20484C}" type="slidenum">
              <a:rPr lang="en-US" smtClean="0"/>
              <a:t>‹#›</a:t>
            </a:fld>
            <a:endParaRPr lang="en-US"/>
          </a:p>
        </p:txBody>
      </p:sp>
    </p:spTree>
    <p:extLst>
      <p:ext uri="{BB962C8B-B14F-4D97-AF65-F5344CB8AC3E}">
        <p14:creationId xmlns:p14="http://schemas.microsoft.com/office/powerpoint/2010/main" val="103406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a:t>
            </a:r>
            <a:r>
              <a:rPr lang="en-US" baseline="0" dirty="0" smtClean="0"/>
              <a:t> will cover: </a:t>
            </a:r>
          </a:p>
          <a:p>
            <a:r>
              <a:rPr lang="en-US" baseline="0" dirty="0" smtClean="0"/>
              <a:t>-the problem with payday loans</a:t>
            </a:r>
          </a:p>
          <a:p>
            <a:r>
              <a:rPr lang="en-US" baseline="0" dirty="0" smtClean="0"/>
              <a:t>-why CLC Affordable Loan Program was created and why it is needed</a:t>
            </a:r>
          </a:p>
          <a:p>
            <a:r>
              <a:rPr lang="en-US" baseline="0" dirty="0" smtClean="0"/>
              <a:t>-the Theory of Change and how the CLC program helps workers, employers and communities</a:t>
            </a:r>
          </a:p>
          <a:p>
            <a:r>
              <a:rPr lang="en-US" baseline="0" dirty="0" smtClean="0"/>
              <a:t>-presenting the features and benefits of the CLC program to various audiences and stakeholders</a:t>
            </a:r>
          </a:p>
          <a:p>
            <a:r>
              <a:rPr lang="en-US" baseline="0" dirty="0" smtClean="0"/>
              <a:t>-Questions and Answers</a:t>
            </a:r>
            <a:endParaRPr lang="en-US" dirty="0"/>
          </a:p>
        </p:txBody>
      </p:sp>
      <p:sp>
        <p:nvSpPr>
          <p:cNvPr id="4" name="Slide Number Placeholder 3"/>
          <p:cNvSpPr>
            <a:spLocks noGrp="1"/>
          </p:cNvSpPr>
          <p:nvPr>
            <p:ph type="sldNum" sz="quarter" idx="10"/>
          </p:nvPr>
        </p:nvSpPr>
        <p:spPr/>
        <p:txBody>
          <a:bodyPr/>
          <a:lstStyle/>
          <a:p>
            <a:fld id="{C9464190-D959-46CB-A71A-37694C20484C}" type="slidenum">
              <a:rPr lang="en-US" smtClean="0"/>
              <a:t>1</a:t>
            </a:fld>
            <a:endParaRPr lang="en-US"/>
          </a:p>
        </p:txBody>
      </p:sp>
    </p:spTree>
    <p:extLst>
      <p:ext uri="{BB962C8B-B14F-4D97-AF65-F5344CB8AC3E}">
        <p14:creationId xmlns:p14="http://schemas.microsoft.com/office/powerpoint/2010/main" val="456808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50% default – ruins credit score, endangers bank account. </a:t>
            </a:r>
            <a:endParaRPr lang="en-US" dirty="0"/>
          </a:p>
        </p:txBody>
      </p:sp>
      <p:sp>
        <p:nvSpPr>
          <p:cNvPr id="4" name="Slide Number Placeholder 3"/>
          <p:cNvSpPr>
            <a:spLocks noGrp="1"/>
          </p:cNvSpPr>
          <p:nvPr>
            <p:ph type="sldNum" sz="quarter" idx="10"/>
          </p:nvPr>
        </p:nvSpPr>
        <p:spPr/>
        <p:txBody>
          <a:bodyPr/>
          <a:lstStyle/>
          <a:p>
            <a:fld id="{D84055E0-F5E4-4472-AE94-E1F6E2FBB212}" type="slidenum">
              <a:rPr lang="en-US" smtClean="0"/>
              <a:t>21</a:t>
            </a:fld>
            <a:endParaRPr lang="en-US"/>
          </a:p>
        </p:txBody>
      </p:sp>
    </p:spTree>
    <p:extLst>
      <p:ext uri="{BB962C8B-B14F-4D97-AF65-F5344CB8AC3E}">
        <p14:creationId xmlns:p14="http://schemas.microsoft.com/office/powerpoint/2010/main" val="106983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Who are payday borrowers?</a:t>
            </a:r>
          </a:p>
          <a:p>
            <a:r>
              <a:rPr lang="en-US" dirty="0" smtClean="0"/>
              <a:t>43</a:t>
            </a:r>
            <a:r>
              <a:rPr lang="en-US" baseline="0" dirty="0" smtClean="0"/>
              <a:t> % of payday borrowers earn &lt;$20,000/</a:t>
            </a:r>
            <a:r>
              <a:rPr lang="en-US" baseline="0" dirty="0" err="1" smtClean="0"/>
              <a:t>yr</a:t>
            </a:r>
            <a:endParaRPr lang="en-US" baseline="0" dirty="0" smtClean="0"/>
          </a:p>
          <a:p>
            <a:r>
              <a:rPr lang="en-US" baseline="0" dirty="0" smtClean="0"/>
              <a:t>41 % earn $20,000-$40,000/</a:t>
            </a:r>
            <a:r>
              <a:rPr lang="en-US" baseline="0" dirty="0" err="1" smtClean="0"/>
              <a:t>yr</a:t>
            </a:r>
            <a:endParaRPr lang="en-US" baseline="0" dirty="0" smtClean="0"/>
          </a:p>
          <a:p>
            <a:r>
              <a:rPr lang="en-US" baseline="0" dirty="0" smtClean="0"/>
              <a:t>16 % earn over $40,000/</a:t>
            </a:r>
            <a:r>
              <a:rPr lang="en-US" baseline="0" dirty="0" err="1" smtClean="0"/>
              <a:t>yr</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FBFA66-0F96-4B5E-962D-9CBCF8F3C672}" type="slidenum">
              <a:rPr lang="en-US" smtClean="0"/>
              <a:t>26</a:t>
            </a:fld>
            <a:endParaRPr lang="en-US"/>
          </a:p>
        </p:txBody>
      </p:sp>
    </p:spTree>
    <p:extLst>
      <p:ext uri="{BB962C8B-B14F-4D97-AF65-F5344CB8AC3E}">
        <p14:creationId xmlns:p14="http://schemas.microsoft.com/office/powerpoint/2010/main" val="42963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terms of the CLC loans are $1,000 loan maximum or up to half of the employee’s monthly gross pay with up to one year loan term.  The interest rate is 18% and there is a $20 loan origination fee.  There are no prepayment penalties, CLC reports to credit bureaus so with timely loan payments, borrowers can improve their credit score.  Loan repayment for a $1,000 loan is $23.38/week or about $96/mo.  Underwriting is limited in order to offer an application process that is comparable to the loan store products.  </a:t>
            </a:r>
            <a:endParaRPr lang="en-US" dirty="0"/>
          </a:p>
        </p:txBody>
      </p:sp>
      <p:sp>
        <p:nvSpPr>
          <p:cNvPr id="4" name="Slide Number Placeholder 3"/>
          <p:cNvSpPr>
            <a:spLocks noGrp="1"/>
          </p:cNvSpPr>
          <p:nvPr>
            <p:ph type="sldNum" sz="quarter" idx="10"/>
          </p:nvPr>
        </p:nvSpPr>
        <p:spPr/>
        <p:txBody>
          <a:bodyPr/>
          <a:lstStyle/>
          <a:p>
            <a:fld id="{DDFBFA66-0F96-4B5E-962D-9CBCF8F3C672}" type="slidenum">
              <a:rPr lang="en-US" smtClean="0"/>
              <a:t>31</a:t>
            </a:fld>
            <a:endParaRPr lang="en-US"/>
          </a:p>
        </p:txBody>
      </p:sp>
    </p:spTree>
    <p:extLst>
      <p:ext uri="{BB962C8B-B14F-4D97-AF65-F5344CB8AC3E}">
        <p14:creationId xmlns:p14="http://schemas.microsoft.com/office/powerpoint/2010/main" val="108405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Community Loan Center network was created to compete directly with payday and car title lenders by offering affordable credit and structured to support repayment. To create this new loan program, an advisory committee of experts in financial services, non profit management and law was assembled to provide guidance in program design.   </a:t>
            </a:r>
          </a:p>
          <a:p>
            <a:r>
              <a:rPr lang="en-US" sz="1200" kern="1200" dirty="0" smtClean="0">
                <a:solidFill>
                  <a:schemeClr val="tx1"/>
                </a:solidFill>
                <a:effectLst/>
                <a:latin typeface="+mn-lt"/>
                <a:ea typeface="+mn-ea"/>
                <a:cs typeface="+mn-cs"/>
              </a:rPr>
              <a:t>As a result, the CLC program was created which provides a fairly priced small-dollar consumer loan alternative to much higher priced options.  CLC loan program was designed </a:t>
            </a:r>
            <a:r>
              <a:rPr lang="en-US" sz="1200" kern="1200" baseline="0" dirty="0" smtClean="0">
                <a:solidFill>
                  <a:schemeClr val="tx1"/>
                </a:solidFill>
                <a:effectLst/>
                <a:latin typeface="+mn-lt"/>
                <a:ea typeface="+mn-ea"/>
                <a:cs typeface="+mn-cs"/>
              </a:rPr>
              <a:t>to be administered by nonprofits as a sustainable social enterprise with the potential to outgrow the need for subsidy </a:t>
            </a:r>
            <a:r>
              <a:rPr lang="en-US" dirty="0" smtClean="0"/>
              <a:t>by </a:t>
            </a:r>
            <a:r>
              <a:rPr lang="en-US" sz="1200" kern="1200" baseline="0" dirty="0" smtClean="0">
                <a:solidFill>
                  <a:schemeClr val="tx1"/>
                </a:solidFill>
                <a:effectLst/>
                <a:latin typeface="+mn-lt"/>
                <a:ea typeface="+mn-ea"/>
                <a:cs typeface="+mn-cs"/>
              </a:rPr>
              <a:t>generating revenue to the non profit.  Finally, the CLC loan program was designed to be replicated across the state and beyond.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FBFA66-0F96-4B5E-962D-9CBCF8F3C672}" type="slidenum">
              <a:rPr lang="en-US" smtClean="0"/>
              <a:t>32</a:t>
            </a:fld>
            <a:endParaRPr lang="en-US"/>
          </a:p>
        </p:txBody>
      </p:sp>
    </p:spTree>
    <p:extLst>
      <p:ext uri="{BB962C8B-B14F-4D97-AF65-F5344CB8AC3E}">
        <p14:creationId xmlns:p14="http://schemas.microsoft.com/office/powerpoint/2010/main" val="108350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According to a payday</a:t>
            </a:r>
            <a:r>
              <a:rPr lang="en-US" baseline="0" dirty="0" smtClean="0"/>
              <a:t> lending study conducted by Pew Charitable Trusts, only 14 % of payday loan borrowers can afford enough out of their monthly budgets to repay an average payday loan. </a:t>
            </a:r>
          </a:p>
          <a:p>
            <a:pPr marL="0" indent="0">
              <a:buFont typeface="Arial" panose="020B0604020202020204" pitchFamily="34" charset="0"/>
              <a:buNone/>
            </a:pPr>
            <a:r>
              <a:rPr lang="en-US" baseline="0" dirty="0" smtClean="0"/>
              <a:t> </a:t>
            </a:r>
          </a:p>
          <a:p>
            <a:pPr marL="171450" indent="-171450">
              <a:buFont typeface="Arial" panose="020B0604020202020204" pitchFamily="34" charset="0"/>
              <a:buChar char="•"/>
            </a:pPr>
            <a:r>
              <a:rPr lang="en-US" dirty="0" smtClean="0"/>
              <a:t>The federal Consumer Finance Protection Bureau recently found that 80% of payday loan borrowers are unable to repay loan and have to refinance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FBFA66-0F96-4B5E-962D-9CBCF8F3C672}" type="slidenum">
              <a:rPr lang="en-US" smtClean="0"/>
              <a:t>33</a:t>
            </a:fld>
            <a:endParaRPr lang="en-US"/>
          </a:p>
        </p:txBody>
      </p:sp>
    </p:spTree>
    <p:extLst>
      <p:ext uri="{BB962C8B-B14F-4D97-AF65-F5344CB8AC3E}">
        <p14:creationId xmlns:p14="http://schemas.microsoft.com/office/powerpoint/2010/main" val="278704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CLC program is Employer Based.  Each CLC affiliate recruits local employers into the program who offer the CLC loans to their employers, at no cost to the employer.  Loans are repaid through payroll deduction so loan payments are made whenever the borrower is paid.  To offer the low interest rate of 18%, operation costs are reduced by automation and no loan stores.  Improved efficiencies result from a website for loan origination, which is outsourced along with loan servicing.</a:t>
            </a:r>
          </a:p>
          <a:p>
            <a:r>
              <a:rPr lang="en-US" baseline="0" dirty="0" smtClean="0"/>
              <a:t>The CLC program is Nonprofit driven.  Each CLC affiliate solicits their own loan capital from grants, program related investments from foundations, or other low cost debt financing.  Bank investors should be eligible for credit under the Community Reinvestment Act.</a:t>
            </a:r>
            <a:endParaRPr lang="en-US" dirty="0"/>
          </a:p>
        </p:txBody>
      </p:sp>
      <p:sp>
        <p:nvSpPr>
          <p:cNvPr id="4" name="Slide Number Placeholder 3"/>
          <p:cNvSpPr>
            <a:spLocks noGrp="1"/>
          </p:cNvSpPr>
          <p:nvPr>
            <p:ph type="sldNum" sz="quarter" idx="10"/>
          </p:nvPr>
        </p:nvSpPr>
        <p:spPr/>
        <p:txBody>
          <a:bodyPr/>
          <a:lstStyle/>
          <a:p>
            <a:fld id="{DDFBFA66-0F96-4B5E-962D-9CBCF8F3C672}" type="slidenum">
              <a:rPr lang="en-US" smtClean="0"/>
              <a:t>35</a:t>
            </a:fld>
            <a:endParaRPr lang="en-US"/>
          </a:p>
        </p:txBody>
      </p:sp>
    </p:spTree>
    <p:extLst>
      <p:ext uri="{BB962C8B-B14F-4D97-AF65-F5344CB8AC3E}">
        <p14:creationId xmlns:p14="http://schemas.microsoft.com/office/powerpoint/2010/main" val="906077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terms of the CLC loans are $1,000 loan maximum or up to half of the employee’s monthly gross pay with up to one year loan term.  The interest rate is 18% and there is a $20 loan origination fee.  There are no prepayment penalties, CLC reports to credit bureaus so with timely loan payments, borrowers can improve their credit score.  Loan repayment for a $1,000 loan is $23.38/week or about $96/mo.  Underwriting is limited in order to offer an application process that is comparable to the loan store products.  </a:t>
            </a:r>
            <a:endParaRPr lang="en-US" dirty="0"/>
          </a:p>
        </p:txBody>
      </p:sp>
      <p:sp>
        <p:nvSpPr>
          <p:cNvPr id="4" name="Slide Number Placeholder 3"/>
          <p:cNvSpPr>
            <a:spLocks noGrp="1"/>
          </p:cNvSpPr>
          <p:nvPr>
            <p:ph type="sldNum" sz="quarter" idx="10"/>
          </p:nvPr>
        </p:nvSpPr>
        <p:spPr/>
        <p:txBody>
          <a:bodyPr/>
          <a:lstStyle/>
          <a:p>
            <a:fld id="{DDFBFA66-0F96-4B5E-962D-9CBCF8F3C672}" type="slidenum">
              <a:rPr lang="en-US" smtClean="0"/>
              <a:t>36</a:t>
            </a:fld>
            <a:endParaRPr lang="en-US"/>
          </a:p>
        </p:txBody>
      </p:sp>
    </p:spTree>
    <p:extLst>
      <p:ext uri="{BB962C8B-B14F-4D97-AF65-F5344CB8AC3E}">
        <p14:creationId xmlns:p14="http://schemas.microsoft.com/office/powerpoint/2010/main" val="108405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CLC program is Employer Based.  Each CLC affiliate recruits local employers into the program who offer the CLC loans to their employers, at no cost to the employer.  Loans are repaid through payroll deduction so loan payments are made whenever the borrower is paid.  To offer the low interest rate of 18%, operation costs are reduced by automation and no loan stores.  Improved efficiencies result from a website for loan origination, which is outsourced along with loan servicing.</a:t>
            </a:r>
          </a:p>
          <a:p>
            <a:r>
              <a:rPr lang="en-US" baseline="0" dirty="0" smtClean="0"/>
              <a:t>The CLC program is Nonprofit driven.  Each CLC affiliate solicits their own loan capital from grants, program related investments from foundations, or other low cost debt financing.  Bank investors should be eligible for credit under the Community Reinvestment Act.</a:t>
            </a:r>
            <a:endParaRPr lang="en-US" dirty="0"/>
          </a:p>
        </p:txBody>
      </p:sp>
      <p:sp>
        <p:nvSpPr>
          <p:cNvPr id="4" name="Slide Number Placeholder 3"/>
          <p:cNvSpPr>
            <a:spLocks noGrp="1"/>
          </p:cNvSpPr>
          <p:nvPr>
            <p:ph type="sldNum" sz="quarter" idx="10"/>
          </p:nvPr>
        </p:nvSpPr>
        <p:spPr/>
        <p:txBody>
          <a:bodyPr/>
          <a:lstStyle/>
          <a:p>
            <a:fld id="{DDFBFA66-0F96-4B5E-962D-9CBCF8F3C672}" type="slidenum">
              <a:rPr lang="en-US" smtClean="0"/>
              <a:t>38</a:t>
            </a:fld>
            <a:endParaRPr lang="en-US"/>
          </a:p>
        </p:txBody>
      </p:sp>
    </p:spTree>
    <p:extLst>
      <p:ext uri="{BB962C8B-B14F-4D97-AF65-F5344CB8AC3E}">
        <p14:creationId xmlns:p14="http://schemas.microsoft.com/office/powerpoint/2010/main" val="90607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Community Loan Center network was created to compete directly with payday and car title lenders by offering affordable credit and structured to support repayment. To create this new loan program, an advisory committee of experts in financial services, non profit management and law was assembled to provide guidance in program design.   </a:t>
            </a:r>
          </a:p>
          <a:p>
            <a:r>
              <a:rPr lang="en-US" sz="1200" kern="1200" dirty="0" smtClean="0">
                <a:solidFill>
                  <a:schemeClr val="tx1"/>
                </a:solidFill>
                <a:effectLst/>
                <a:latin typeface="+mn-lt"/>
                <a:ea typeface="+mn-ea"/>
                <a:cs typeface="+mn-cs"/>
              </a:rPr>
              <a:t>As a result, the CLC program was created which provides a fairly priced small-dollar consumer loan alternative to much higher priced options.  CLC loan program was designed </a:t>
            </a:r>
            <a:r>
              <a:rPr lang="en-US" sz="1200" kern="1200" baseline="0" dirty="0" smtClean="0">
                <a:solidFill>
                  <a:schemeClr val="tx1"/>
                </a:solidFill>
                <a:effectLst/>
                <a:latin typeface="+mn-lt"/>
                <a:ea typeface="+mn-ea"/>
                <a:cs typeface="+mn-cs"/>
              </a:rPr>
              <a:t>to be administered by nonprofits as a sustainable social enterprise with the potential to outgrow the need for subsidy </a:t>
            </a:r>
            <a:r>
              <a:rPr lang="en-US" dirty="0" smtClean="0"/>
              <a:t>by </a:t>
            </a:r>
            <a:r>
              <a:rPr lang="en-US" sz="1200" kern="1200" baseline="0" dirty="0" smtClean="0">
                <a:solidFill>
                  <a:schemeClr val="tx1"/>
                </a:solidFill>
                <a:effectLst/>
                <a:latin typeface="+mn-lt"/>
                <a:ea typeface="+mn-ea"/>
                <a:cs typeface="+mn-cs"/>
              </a:rPr>
              <a:t>generating revenue to the non profit.  Finally, the CLC loan program was designed to be replicated across the state and beyond.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FBFA66-0F96-4B5E-962D-9CBCF8F3C672}" type="slidenum">
              <a:rPr lang="en-US" smtClean="0"/>
              <a:t>39</a:t>
            </a:fld>
            <a:endParaRPr lang="en-US"/>
          </a:p>
        </p:txBody>
      </p:sp>
    </p:spTree>
    <p:extLst>
      <p:ext uri="{BB962C8B-B14F-4D97-AF65-F5344CB8AC3E}">
        <p14:creationId xmlns:p14="http://schemas.microsoft.com/office/powerpoint/2010/main" val="1083505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CLC program is Employer Based.  Each CLC affiliate recruits local employers into the program who offer the CLC loans to their employers, at no cost to the employer.  Loans are repaid through payroll deduction so loan payments are made whenever the borrower is paid.  To offer the low interest rate of 18%, operation costs are reduced by automation and no loan stores.  Improved efficiencies result from a website for loan origination, which is outsourced along with loan servicing.</a:t>
            </a:r>
          </a:p>
          <a:p>
            <a:r>
              <a:rPr lang="en-US" baseline="0" dirty="0" smtClean="0"/>
              <a:t>The CLC program is Nonprofit driven.  Each CLC affiliate solicits their own loan capital from grants, program related investments from foundations, or other low cost debt financing.  Bank investors should be eligible for credit under the Community Reinvestment Act.</a:t>
            </a:r>
            <a:endParaRPr lang="en-US" dirty="0"/>
          </a:p>
        </p:txBody>
      </p:sp>
      <p:sp>
        <p:nvSpPr>
          <p:cNvPr id="4" name="Slide Number Placeholder 3"/>
          <p:cNvSpPr>
            <a:spLocks noGrp="1"/>
          </p:cNvSpPr>
          <p:nvPr>
            <p:ph type="sldNum" sz="quarter" idx="10"/>
          </p:nvPr>
        </p:nvSpPr>
        <p:spPr/>
        <p:txBody>
          <a:bodyPr/>
          <a:lstStyle/>
          <a:p>
            <a:fld id="{DDFBFA66-0F96-4B5E-962D-9CBCF8F3C672}" type="slidenum">
              <a:rPr lang="en-US" smtClean="0"/>
              <a:t>40</a:t>
            </a:fld>
            <a:endParaRPr lang="en-US"/>
          </a:p>
        </p:txBody>
      </p:sp>
    </p:spTree>
    <p:extLst>
      <p:ext uri="{BB962C8B-B14F-4D97-AF65-F5344CB8AC3E}">
        <p14:creationId xmlns:p14="http://schemas.microsoft.com/office/powerpoint/2010/main" val="90607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6C714-9D1B-4F8C-8B02-73BB5577D5D7}" type="slidenum">
              <a:rPr lang="en-US" smtClean="0"/>
              <a:t>3</a:t>
            </a:fld>
            <a:endParaRPr lang="en-US"/>
          </a:p>
        </p:txBody>
      </p:sp>
    </p:spTree>
    <p:extLst>
      <p:ext uri="{BB962C8B-B14F-4D97-AF65-F5344CB8AC3E}">
        <p14:creationId xmlns:p14="http://schemas.microsoft.com/office/powerpoint/2010/main" val="4022478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CLC </a:t>
            </a:r>
            <a:r>
              <a:rPr lang="en-US" baseline="0" dirty="0" smtClean="0"/>
              <a:t>created by the Rio Grande Valley Multibank, CDFI founded 1995</a:t>
            </a:r>
          </a:p>
          <a:p>
            <a:pPr marL="171450" indent="-171450">
              <a:buFont typeface="Arial" panose="020B0604020202020204" pitchFamily="34" charset="0"/>
              <a:buChar char="•"/>
            </a:pPr>
            <a:r>
              <a:rPr lang="en-US" baseline="0" dirty="0" smtClean="0"/>
              <a:t>Consulted with experts to create affordable small-dollar consumer loan program</a:t>
            </a:r>
          </a:p>
          <a:p>
            <a:pPr marL="171450" indent="-171450">
              <a:buFont typeface="Arial" panose="020B0604020202020204" pitchFamily="34" charset="0"/>
              <a:buChar char="•"/>
            </a:pPr>
            <a:r>
              <a:rPr lang="en-US" baseline="0" dirty="0" smtClean="0"/>
              <a:t>and comprised of 9 bank investors who offer a range of financial services to benefit lower income borrowers and community groups in South Texas.  </a:t>
            </a:r>
          </a:p>
          <a:p>
            <a:pPr marL="171450" indent="-171450">
              <a:buFont typeface="Arial" panose="020B0604020202020204" pitchFamily="34" charset="0"/>
              <a:buChar char="•"/>
            </a:pPr>
            <a:r>
              <a:rPr lang="en-US" baseline="0" dirty="0" smtClean="0"/>
              <a:t>Pilot program of employer based, affordable payday loan alternative</a:t>
            </a:r>
          </a:p>
          <a:p>
            <a:pPr marL="171450" indent="-171450">
              <a:buFont typeface="Arial" panose="020B0604020202020204" pitchFamily="34" charset="0"/>
              <a:buChar char="•"/>
            </a:pPr>
            <a:r>
              <a:rPr lang="en-US" baseline="0" dirty="0" smtClean="0"/>
              <a:t>TCC network administrator to rollout the CLC statewide</a:t>
            </a:r>
          </a:p>
          <a:p>
            <a:pPr marL="171450" indent="-171450">
              <a:buFont typeface="Arial" panose="020B0604020202020204" pitchFamily="34" charset="0"/>
              <a:buChar char="•"/>
            </a:pPr>
            <a:r>
              <a:rPr lang="en-US" baseline="0" dirty="0" smtClean="0"/>
              <a:t>TCC is nonprofit created in 2004 by TACDC to provide specialized loan products to under-served Texas communities to enhance the quality of life of low-to-moderate income persons. </a:t>
            </a:r>
            <a:endParaRPr lang="en-US" dirty="0" smtClean="0"/>
          </a:p>
        </p:txBody>
      </p:sp>
      <p:sp>
        <p:nvSpPr>
          <p:cNvPr id="4" name="Slide Number Placeholder 3"/>
          <p:cNvSpPr>
            <a:spLocks noGrp="1"/>
          </p:cNvSpPr>
          <p:nvPr>
            <p:ph type="sldNum" sz="quarter" idx="10"/>
          </p:nvPr>
        </p:nvSpPr>
        <p:spPr/>
        <p:txBody>
          <a:bodyPr/>
          <a:lstStyle/>
          <a:p>
            <a:fld id="{DDFBFA66-0F96-4B5E-962D-9CBCF8F3C67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508087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FA66-0F96-4B5E-962D-9CBCF8F3C672}" type="slidenum">
              <a:rPr lang="en-US" smtClean="0"/>
              <a:t>45</a:t>
            </a:fld>
            <a:endParaRPr lang="en-US"/>
          </a:p>
        </p:txBody>
      </p:sp>
    </p:spTree>
    <p:extLst>
      <p:ext uri="{BB962C8B-B14F-4D97-AF65-F5344CB8AC3E}">
        <p14:creationId xmlns:p14="http://schemas.microsoft.com/office/powerpoint/2010/main" val="3470333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FA66-0F96-4B5E-962D-9CBCF8F3C672}" type="slidenum">
              <a:rPr lang="en-US" smtClean="0"/>
              <a:t>46</a:t>
            </a:fld>
            <a:endParaRPr lang="en-US"/>
          </a:p>
        </p:txBody>
      </p:sp>
    </p:spTree>
    <p:extLst>
      <p:ext uri="{BB962C8B-B14F-4D97-AF65-F5344CB8AC3E}">
        <p14:creationId xmlns:p14="http://schemas.microsoft.com/office/powerpoint/2010/main" val="228937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Refer to slide</a:t>
            </a:r>
            <a:endParaRPr lang="en-US" dirty="0"/>
          </a:p>
        </p:txBody>
      </p:sp>
      <p:sp>
        <p:nvSpPr>
          <p:cNvPr id="4" name="Slide Number Placeholder 3"/>
          <p:cNvSpPr>
            <a:spLocks noGrp="1"/>
          </p:cNvSpPr>
          <p:nvPr>
            <p:ph type="sldNum" sz="quarter" idx="10"/>
          </p:nvPr>
        </p:nvSpPr>
        <p:spPr/>
        <p:txBody>
          <a:bodyPr/>
          <a:lstStyle/>
          <a:p>
            <a:fld id="{DDFBFA66-0F96-4B5E-962D-9CBCF8F3C672}" type="slidenum">
              <a:rPr lang="en-US" smtClean="0"/>
              <a:t>50</a:t>
            </a:fld>
            <a:endParaRPr lang="en-US"/>
          </a:p>
        </p:txBody>
      </p:sp>
    </p:spTree>
    <p:extLst>
      <p:ext uri="{BB962C8B-B14F-4D97-AF65-F5344CB8AC3E}">
        <p14:creationId xmlns:p14="http://schemas.microsoft.com/office/powerpoint/2010/main" val="163949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6C714-9D1B-4F8C-8B02-73BB5577D5D7}" type="slidenum">
              <a:rPr lang="en-US" smtClean="0"/>
              <a:t>6</a:t>
            </a:fld>
            <a:endParaRPr lang="en-US"/>
          </a:p>
        </p:txBody>
      </p:sp>
    </p:spTree>
    <p:extLst>
      <p:ext uri="{BB962C8B-B14F-4D97-AF65-F5344CB8AC3E}">
        <p14:creationId xmlns:p14="http://schemas.microsoft.com/office/powerpoint/2010/main" val="411661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6C714-9D1B-4F8C-8B02-73BB5577D5D7}" type="slidenum">
              <a:rPr lang="en-US" smtClean="0"/>
              <a:t>7</a:t>
            </a:fld>
            <a:endParaRPr lang="en-US"/>
          </a:p>
        </p:txBody>
      </p:sp>
    </p:spTree>
    <p:extLst>
      <p:ext uri="{BB962C8B-B14F-4D97-AF65-F5344CB8AC3E}">
        <p14:creationId xmlns:p14="http://schemas.microsoft.com/office/powerpoint/2010/main" val="402247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6C714-9D1B-4F8C-8B02-73BB5577D5D7}" type="slidenum">
              <a:rPr lang="en-US" smtClean="0"/>
              <a:t>8</a:t>
            </a:fld>
            <a:endParaRPr lang="en-US"/>
          </a:p>
        </p:txBody>
      </p:sp>
    </p:spTree>
    <p:extLst>
      <p:ext uri="{BB962C8B-B14F-4D97-AF65-F5344CB8AC3E}">
        <p14:creationId xmlns:p14="http://schemas.microsoft.com/office/powerpoint/2010/main" val="411661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6C714-9D1B-4F8C-8B02-73BB5577D5D7}" type="slidenum">
              <a:rPr lang="en-US" smtClean="0"/>
              <a:t>9</a:t>
            </a:fld>
            <a:endParaRPr lang="en-US"/>
          </a:p>
        </p:txBody>
      </p:sp>
    </p:spTree>
    <p:extLst>
      <p:ext uri="{BB962C8B-B14F-4D97-AF65-F5344CB8AC3E}">
        <p14:creationId xmlns:p14="http://schemas.microsoft.com/office/powerpoint/2010/main" val="411661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Payday loan are only legal in 36</a:t>
            </a:r>
            <a:r>
              <a:rPr lang="en-US" baseline="0" dirty="0" smtClean="0"/>
              <a:t> states. And, this is brick and mortar only! “one type of chain vs all chains”</a:t>
            </a:r>
            <a:endParaRPr lang="en-US" dirty="0"/>
          </a:p>
        </p:txBody>
      </p:sp>
      <p:sp>
        <p:nvSpPr>
          <p:cNvPr id="4" name="Slide Number Placeholder 3"/>
          <p:cNvSpPr>
            <a:spLocks noGrp="1"/>
          </p:cNvSpPr>
          <p:nvPr>
            <p:ph type="sldNum" sz="quarter" idx="10"/>
          </p:nvPr>
        </p:nvSpPr>
        <p:spPr/>
        <p:txBody>
          <a:bodyPr/>
          <a:lstStyle/>
          <a:p>
            <a:fld id="{7B06C714-9D1B-4F8C-8B02-73BB5577D5D7}" type="slidenum">
              <a:rPr lang="en-US" smtClean="0"/>
              <a:t>11</a:t>
            </a:fld>
            <a:endParaRPr lang="en-US"/>
          </a:p>
        </p:txBody>
      </p:sp>
    </p:spTree>
    <p:extLst>
      <p:ext uri="{BB962C8B-B14F-4D97-AF65-F5344CB8AC3E}">
        <p14:creationId xmlns:p14="http://schemas.microsoft.com/office/powerpoint/2010/main" val="81635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50% default – ruins credit score, endangers bank account. </a:t>
            </a:r>
            <a:endParaRPr lang="en-US" dirty="0"/>
          </a:p>
        </p:txBody>
      </p:sp>
      <p:sp>
        <p:nvSpPr>
          <p:cNvPr id="4" name="Slide Number Placeholder 3"/>
          <p:cNvSpPr>
            <a:spLocks noGrp="1"/>
          </p:cNvSpPr>
          <p:nvPr>
            <p:ph type="sldNum" sz="quarter" idx="10"/>
          </p:nvPr>
        </p:nvSpPr>
        <p:spPr/>
        <p:txBody>
          <a:bodyPr/>
          <a:lstStyle/>
          <a:p>
            <a:fld id="{D84055E0-F5E4-4472-AE94-E1F6E2FBB212}" type="slidenum">
              <a:rPr lang="en-US" smtClean="0"/>
              <a:t>19</a:t>
            </a:fld>
            <a:endParaRPr lang="en-US"/>
          </a:p>
        </p:txBody>
      </p:sp>
    </p:spTree>
    <p:extLst>
      <p:ext uri="{BB962C8B-B14F-4D97-AF65-F5344CB8AC3E}">
        <p14:creationId xmlns:p14="http://schemas.microsoft.com/office/powerpoint/2010/main" val="106983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50% default – ruins credit score, endangers bank account. </a:t>
            </a:r>
            <a:endParaRPr lang="en-US" dirty="0"/>
          </a:p>
        </p:txBody>
      </p:sp>
      <p:sp>
        <p:nvSpPr>
          <p:cNvPr id="4" name="Slide Number Placeholder 3"/>
          <p:cNvSpPr>
            <a:spLocks noGrp="1"/>
          </p:cNvSpPr>
          <p:nvPr>
            <p:ph type="sldNum" sz="quarter" idx="10"/>
          </p:nvPr>
        </p:nvSpPr>
        <p:spPr/>
        <p:txBody>
          <a:bodyPr/>
          <a:lstStyle/>
          <a:p>
            <a:fld id="{D84055E0-F5E4-4472-AE94-E1F6E2FBB212}" type="slidenum">
              <a:rPr lang="en-US" smtClean="0"/>
              <a:t>20</a:t>
            </a:fld>
            <a:endParaRPr lang="en-US"/>
          </a:p>
        </p:txBody>
      </p:sp>
    </p:spTree>
    <p:extLst>
      <p:ext uri="{BB962C8B-B14F-4D97-AF65-F5344CB8AC3E}">
        <p14:creationId xmlns:p14="http://schemas.microsoft.com/office/powerpoint/2010/main" val="106983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94E631-D68E-4E62-8309-45BCCDF1B3E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20944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4E631-D68E-4E62-8309-45BCCDF1B3E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32464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4E631-D68E-4E62-8309-45BCCDF1B3E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243328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4E631-D68E-4E62-8309-45BCCDF1B3E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292232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4E631-D68E-4E62-8309-45BCCDF1B3E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173102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94E631-D68E-4E62-8309-45BCCDF1B3E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365960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94E631-D68E-4E62-8309-45BCCDF1B3EA}"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318438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94E631-D68E-4E62-8309-45BCCDF1B3EA}"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124761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4E631-D68E-4E62-8309-45BCCDF1B3EA}"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15497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4E631-D68E-4E62-8309-45BCCDF1B3E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203480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4E631-D68E-4E62-8309-45BCCDF1B3E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69A20-D749-44C8-B5BF-CD1E45F5CAC3}" type="slidenum">
              <a:rPr lang="en-US" smtClean="0"/>
              <a:t>‹#›</a:t>
            </a:fld>
            <a:endParaRPr lang="en-US"/>
          </a:p>
        </p:txBody>
      </p:sp>
    </p:spTree>
    <p:extLst>
      <p:ext uri="{BB962C8B-B14F-4D97-AF65-F5344CB8AC3E}">
        <p14:creationId xmlns:p14="http://schemas.microsoft.com/office/powerpoint/2010/main" val="7068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4E631-D68E-4E62-8309-45BCCDF1B3EA}" type="datetimeFigureOut">
              <a:rPr lang="en-US" smtClean="0"/>
              <a:t>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69A20-D749-44C8-B5BF-CD1E45F5CAC3}" type="slidenum">
              <a:rPr lang="en-US" smtClean="0"/>
              <a:t>‹#›</a:t>
            </a:fld>
            <a:endParaRPr lang="en-US"/>
          </a:p>
        </p:txBody>
      </p:sp>
    </p:spTree>
    <p:extLst>
      <p:ext uri="{BB962C8B-B14F-4D97-AF65-F5344CB8AC3E}">
        <p14:creationId xmlns:p14="http://schemas.microsoft.com/office/powerpoint/2010/main" val="3182959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666999"/>
          </a:xfrm>
        </p:spPr>
        <p:txBody>
          <a:bodyPr/>
          <a:lstStyle/>
          <a:p>
            <a:endParaRPr lang="en-US" dirty="0"/>
          </a:p>
        </p:txBody>
      </p:sp>
      <p:sp>
        <p:nvSpPr>
          <p:cNvPr id="3" name="Subtitle 2"/>
          <p:cNvSpPr>
            <a:spLocks noGrp="1"/>
          </p:cNvSpPr>
          <p:nvPr>
            <p:ph type="subTitle" idx="1"/>
          </p:nvPr>
        </p:nvSpPr>
        <p:spPr>
          <a:xfrm>
            <a:off x="1371600" y="3657600"/>
            <a:ext cx="6400800" cy="1828800"/>
          </a:xfrm>
        </p:spPr>
        <p:txBody>
          <a:bodyPr>
            <a:normAutofit/>
          </a:bodyPr>
          <a:lstStyle/>
          <a:p>
            <a:r>
              <a:rPr lang="en-US" dirty="0" smtClean="0">
                <a:solidFill>
                  <a:schemeClr val="tx1"/>
                </a:solidFill>
                <a:latin typeface="Trebuchet MS" panose="020B0603020202020204" pitchFamily="34" charset="0"/>
              </a:rPr>
              <a:t>CLC training session 1:</a:t>
            </a:r>
          </a:p>
          <a:p>
            <a:r>
              <a:rPr lang="en-US" dirty="0" smtClean="0">
                <a:solidFill>
                  <a:schemeClr val="tx1"/>
                </a:solidFill>
                <a:latin typeface="Trebuchet MS" panose="020B0603020202020204" pitchFamily="34" charset="0"/>
              </a:rPr>
              <a:t>Why the CLC is a good alternative to predatory loans</a:t>
            </a:r>
          </a:p>
          <a:p>
            <a:endParaRPr lang="en-US" dirty="0" smtClean="0"/>
          </a:p>
        </p:txBody>
      </p:sp>
      <p:pic>
        <p:nvPicPr>
          <p:cNvPr id="5" name="Picture 2" descr="Z:\Texas Community Capital TCC\Logos\CLC-whtB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 t="16451" r="619" b="7252"/>
          <a:stretch/>
        </p:blipFill>
        <p:spPr bwMode="auto">
          <a:xfrm>
            <a:off x="571500" y="684323"/>
            <a:ext cx="8001000" cy="27787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627035"/>
            <a:ext cx="6400813" cy="4572009"/>
          </a:xfrm>
          <a:prstGeom prst="rect">
            <a:avLst/>
          </a:prstGeom>
        </p:spPr>
      </p:pic>
    </p:spTree>
    <p:extLst>
      <p:ext uri="{BB962C8B-B14F-4D97-AF65-F5344CB8AC3E}">
        <p14:creationId xmlns:p14="http://schemas.microsoft.com/office/powerpoint/2010/main" val="363996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Trebuchet MS" panose="020B0603020202020204" pitchFamily="34" charset="0"/>
              </a:rPr>
              <a:t>Predatory Financial Practices: </a:t>
            </a:r>
            <a:r>
              <a:rPr lang="en-US" sz="3600" b="1" dirty="0" smtClean="0">
                <a:latin typeface="Trebuchet MS" panose="020B0603020202020204" pitchFamily="34" charset="0"/>
              </a:rPr>
              <a:t/>
            </a:r>
            <a:br>
              <a:rPr lang="en-US" sz="3600" b="1" dirty="0" smtClean="0">
                <a:latin typeface="Trebuchet MS" panose="020B0603020202020204" pitchFamily="34" charset="0"/>
              </a:rPr>
            </a:br>
            <a:r>
              <a:rPr lang="en-US" sz="3600" b="1" dirty="0" smtClean="0">
                <a:latin typeface="Trebuchet MS" panose="020B0603020202020204" pitchFamily="34" charset="0"/>
              </a:rPr>
              <a:t>A </a:t>
            </a:r>
            <a:r>
              <a:rPr lang="en-US" sz="3600" b="1" dirty="0">
                <a:latin typeface="Trebuchet MS" panose="020B0603020202020204" pitchFamily="34" charset="0"/>
              </a:rPr>
              <a:t>National Issue</a:t>
            </a:r>
            <a:endParaRPr lang="en-US" sz="3600" b="1" dirty="0"/>
          </a:p>
        </p:txBody>
      </p:sp>
      <p:sp>
        <p:nvSpPr>
          <p:cNvPr id="3" name="Content Placeholder 2"/>
          <p:cNvSpPr>
            <a:spLocks noGrp="1"/>
          </p:cNvSpPr>
          <p:nvPr>
            <p:ph idx="1"/>
          </p:nvPr>
        </p:nvSpPr>
        <p:spPr>
          <a:xfrm>
            <a:off x="457200" y="1600200"/>
            <a:ext cx="8153400" cy="4525963"/>
          </a:xfrm>
        </p:spPr>
        <p:txBody>
          <a:bodyPr numCol="1">
            <a:normAutofit/>
          </a:bodyPr>
          <a:lstStyle/>
          <a:p>
            <a:pPr marL="0" indent="0">
              <a:buNone/>
            </a:pPr>
            <a:r>
              <a:rPr lang="en-US" sz="2400" dirty="0" smtClean="0">
                <a:latin typeface="Trebuchet MS" panose="020B0603020202020204" pitchFamily="34" charset="0"/>
              </a:rPr>
              <a:t>In </a:t>
            </a:r>
            <a:r>
              <a:rPr lang="en-US" sz="2400" dirty="0">
                <a:latin typeface="Trebuchet MS" panose="020B0603020202020204" pitchFamily="34" charset="0"/>
              </a:rPr>
              <a:t>the </a:t>
            </a:r>
            <a:r>
              <a:rPr lang="en-US" sz="2400" dirty="0" smtClean="0">
                <a:latin typeface="Trebuchet MS" panose="020B0603020202020204" pitchFamily="34" charset="0"/>
              </a:rPr>
              <a:t>years that followed the 1978 </a:t>
            </a:r>
          </a:p>
          <a:p>
            <a:pPr marL="0" indent="0">
              <a:buNone/>
            </a:pPr>
            <a:r>
              <a:rPr lang="en-US" sz="2400" dirty="0" smtClean="0">
                <a:latin typeface="Trebuchet MS" panose="020B0603020202020204" pitchFamily="34" charset="0"/>
              </a:rPr>
              <a:t>Supreme Court ruling, many states </a:t>
            </a:r>
          </a:p>
          <a:p>
            <a:pPr marL="0" indent="0">
              <a:buNone/>
            </a:pPr>
            <a:r>
              <a:rPr lang="en-US" sz="2400" dirty="0" smtClean="0">
                <a:latin typeface="Trebuchet MS" panose="020B0603020202020204" pitchFamily="34" charset="0"/>
              </a:rPr>
              <a:t>carved out exemptions </a:t>
            </a:r>
            <a:r>
              <a:rPr lang="en-US" sz="2400" dirty="0">
                <a:latin typeface="Trebuchet MS" panose="020B0603020202020204" pitchFamily="34" charset="0"/>
              </a:rPr>
              <a:t>from </a:t>
            </a:r>
            <a:r>
              <a:rPr lang="en-US" sz="2400" dirty="0" smtClean="0">
                <a:latin typeface="Trebuchet MS" panose="020B0603020202020204" pitchFamily="34" charset="0"/>
              </a:rPr>
              <a:t>their </a:t>
            </a:r>
          </a:p>
          <a:p>
            <a:pPr marL="0" indent="0">
              <a:buNone/>
            </a:pPr>
            <a:r>
              <a:rPr lang="en-US" sz="2400" dirty="0" smtClean="0">
                <a:latin typeface="Trebuchet MS" panose="020B0603020202020204" pitchFamily="34" charset="0"/>
              </a:rPr>
              <a:t>usury </a:t>
            </a:r>
            <a:r>
              <a:rPr lang="en-US" sz="2400" dirty="0">
                <a:latin typeface="Trebuchet MS" panose="020B0603020202020204" pitchFamily="34" charset="0"/>
              </a:rPr>
              <a:t>laws for </a:t>
            </a:r>
            <a:r>
              <a:rPr lang="en-US" sz="2400" dirty="0" smtClean="0">
                <a:latin typeface="Trebuchet MS" panose="020B0603020202020204" pitchFamily="34" charset="0"/>
              </a:rPr>
              <a:t>payday lending</a:t>
            </a:r>
            <a:r>
              <a:rPr lang="en-US" sz="2400" dirty="0">
                <a:latin typeface="Trebuchet MS" panose="020B0603020202020204" pitchFamily="34" charset="0"/>
              </a:rPr>
              <a:t>, </a:t>
            </a:r>
            <a:endParaRPr lang="en-US" sz="2400" dirty="0" smtClean="0">
              <a:latin typeface="Trebuchet MS" panose="020B0603020202020204" pitchFamily="34" charset="0"/>
            </a:endParaRPr>
          </a:p>
          <a:p>
            <a:pPr marL="0" indent="0">
              <a:buNone/>
            </a:pPr>
            <a:r>
              <a:rPr lang="en-US" sz="2400" dirty="0" smtClean="0">
                <a:latin typeface="Trebuchet MS" panose="020B0603020202020204" pitchFamily="34" charset="0"/>
              </a:rPr>
              <a:t>short-term single-payment loans </a:t>
            </a:r>
          </a:p>
          <a:p>
            <a:pPr marL="0" indent="0">
              <a:buNone/>
            </a:pPr>
            <a:r>
              <a:rPr lang="en-US" sz="2400" dirty="0" smtClean="0">
                <a:latin typeface="Trebuchet MS" panose="020B0603020202020204" pitchFamily="34" charset="0"/>
              </a:rPr>
              <a:t>with </a:t>
            </a:r>
            <a:r>
              <a:rPr lang="en-US" sz="2400" dirty="0">
                <a:latin typeface="Trebuchet MS" panose="020B0603020202020204" pitchFamily="34" charset="0"/>
              </a:rPr>
              <a:t>annual </a:t>
            </a:r>
            <a:r>
              <a:rPr lang="en-US" sz="2400" dirty="0" smtClean="0">
                <a:latin typeface="Trebuchet MS" panose="020B0603020202020204" pitchFamily="34" charset="0"/>
              </a:rPr>
              <a:t>percentage </a:t>
            </a:r>
            <a:r>
              <a:rPr lang="en-US" sz="2400" dirty="0">
                <a:latin typeface="Trebuchet MS" panose="020B0603020202020204" pitchFamily="34" charset="0"/>
              </a:rPr>
              <a:t>rates (APRs) </a:t>
            </a:r>
            <a:endParaRPr lang="en-US" sz="2400" dirty="0" smtClean="0">
              <a:latin typeface="Trebuchet MS" panose="020B0603020202020204" pitchFamily="34" charset="0"/>
            </a:endParaRPr>
          </a:p>
          <a:p>
            <a:pPr marL="0" indent="0">
              <a:buNone/>
            </a:pPr>
            <a:r>
              <a:rPr lang="en-US" sz="2400" dirty="0" smtClean="0">
                <a:latin typeface="Trebuchet MS" panose="020B0603020202020204" pitchFamily="34" charset="0"/>
              </a:rPr>
              <a:t>averaging 391</a:t>
            </a:r>
            <a:r>
              <a:rPr lang="en-US" sz="2400" dirty="0">
                <a:latin typeface="Trebuchet MS" panose="020B0603020202020204" pitchFamily="34" charset="0"/>
              </a:rPr>
              <a:t>%. Between payday </a:t>
            </a:r>
            <a:endParaRPr lang="en-US" sz="2400" dirty="0" smtClean="0">
              <a:latin typeface="Trebuchet MS" panose="020B0603020202020204" pitchFamily="34" charset="0"/>
            </a:endParaRPr>
          </a:p>
          <a:p>
            <a:pPr marL="0" indent="0">
              <a:buNone/>
            </a:pPr>
            <a:r>
              <a:rPr lang="en-US" sz="2400" dirty="0" smtClean="0">
                <a:latin typeface="Trebuchet MS" panose="020B0603020202020204" pitchFamily="34" charset="0"/>
              </a:rPr>
              <a:t>loans and </a:t>
            </a:r>
            <a:r>
              <a:rPr lang="en-US" sz="2400" dirty="0">
                <a:latin typeface="Trebuchet MS" panose="020B0603020202020204" pitchFamily="34" charset="0"/>
              </a:rPr>
              <a:t>credit cards, the impact of </a:t>
            </a:r>
            <a:endParaRPr lang="en-US" sz="2400" dirty="0" smtClean="0">
              <a:latin typeface="Trebuchet MS" panose="020B0603020202020204" pitchFamily="34" charset="0"/>
            </a:endParaRPr>
          </a:p>
          <a:p>
            <a:pPr marL="0" indent="0">
              <a:buNone/>
            </a:pPr>
            <a:r>
              <a:rPr lang="en-US" sz="2400" dirty="0" smtClean="0">
                <a:latin typeface="Trebuchet MS" panose="020B0603020202020204" pitchFamily="34" charset="0"/>
              </a:rPr>
              <a:t>state installment loan laws </a:t>
            </a:r>
            <a:r>
              <a:rPr lang="en-US" sz="2400" dirty="0">
                <a:latin typeface="Trebuchet MS" panose="020B0603020202020204" pitchFamily="34" charset="0"/>
              </a:rPr>
              <a:t>receded </a:t>
            </a:r>
            <a:endParaRPr lang="en-US" sz="2400" dirty="0" smtClean="0">
              <a:latin typeface="Trebuchet MS" panose="020B0603020202020204" pitchFamily="34" charset="0"/>
            </a:endParaRPr>
          </a:p>
          <a:p>
            <a:pPr marL="0" indent="0">
              <a:buNone/>
            </a:pPr>
            <a:r>
              <a:rPr lang="en-US" sz="2400" dirty="0" smtClean="0">
                <a:latin typeface="Trebuchet MS" panose="020B0603020202020204" pitchFamily="34" charset="0"/>
              </a:rPr>
              <a:t>into </a:t>
            </a:r>
            <a:r>
              <a:rPr lang="en-US" sz="2400" dirty="0">
                <a:latin typeface="Trebuchet MS" panose="020B0603020202020204" pitchFamily="34" charset="0"/>
              </a:rPr>
              <a:t>the background.</a:t>
            </a:r>
            <a:endParaRPr lang="en-US" sz="2400" dirty="0" smtClean="0">
              <a:latin typeface="Trebuchet MS" panose="020B0603020202020204" pitchFamily="34" charset="0"/>
            </a:endParaRPr>
          </a:p>
        </p:txBody>
      </p:sp>
      <p:pic>
        <p:nvPicPr>
          <p:cNvPr id="4100" name="Picture 4" descr="C:\Users\Howard\AppData\Local\Microsoft\Windows\INetCache\IE\DJ732MW4\loan-shar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1752600"/>
            <a:ext cx="2438400" cy="463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smtClean="0">
                <a:latin typeface="Trebuchet MS" panose="020B0603020202020204" pitchFamily="34" charset="0"/>
              </a:rPr>
              <a:t>Predatory Financial Practices: </a:t>
            </a:r>
            <a:br>
              <a:rPr lang="en-US" sz="3600" b="1" dirty="0" smtClean="0">
                <a:latin typeface="Trebuchet MS" panose="020B0603020202020204" pitchFamily="34" charset="0"/>
              </a:rPr>
            </a:br>
            <a:r>
              <a:rPr lang="en-US" sz="3600" b="1" dirty="0" smtClean="0">
                <a:latin typeface="Trebuchet MS" panose="020B0603020202020204" pitchFamily="34" charset="0"/>
              </a:rPr>
              <a:t>A National Issue</a:t>
            </a:r>
            <a:endParaRPr lang="en-US" sz="3600" b="1" dirty="0">
              <a:latin typeface="Trebuchet MS" panose="020B0603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4505931"/>
              </p:ext>
            </p:extLst>
          </p:nvPr>
        </p:nvGraphicFramePr>
        <p:xfrm>
          <a:off x="609600" y="1905000"/>
          <a:ext cx="7924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454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Trebuchet MS" panose="020B0603020202020204" pitchFamily="34" charset="0"/>
              </a:rPr>
              <a:t>Predatory Financial </a:t>
            </a:r>
            <a:r>
              <a:rPr lang="en-US" sz="3600" b="1" dirty="0" smtClean="0">
                <a:latin typeface="Trebuchet MS" panose="020B0603020202020204" pitchFamily="34" charset="0"/>
              </a:rPr>
              <a:t>Practices </a:t>
            </a:r>
            <a:br>
              <a:rPr lang="en-US" sz="3600" b="1" dirty="0" smtClean="0">
                <a:latin typeface="Trebuchet MS" panose="020B0603020202020204" pitchFamily="34" charset="0"/>
              </a:rPr>
            </a:br>
            <a:r>
              <a:rPr lang="en-US" sz="3600" b="1" dirty="0" smtClean="0">
                <a:latin typeface="Trebuchet MS" panose="020B0603020202020204" pitchFamily="34" charset="0"/>
              </a:rPr>
              <a:t>Affect Neighborhoods  </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Trebuchet MS" panose="020B0603020202020204" pitchFamily="34" charset="0"/>
              </a:rPr>
              <a:t>RACIAL </a:t>
            </a:r>
            <a:r>
              <a:rPr lang="en-US" sz="2800" dirty="0">
                <a:latin typeface="Trebuchet MS" panose="020B0603020202020204" pitchFamily="34" charset="0"/>
              </a:rPr>
              <a:t>INEQUITY: A 2009 study of Payday Lending in CA by Center for Responsible Lending found that:</a:t>
            </a:r>
          </a:p>
          <a:p>
            <a:pPr marL="0" indent="0">
              <a:buNone/>
            </a:pPr>
            <a:r>
              <a:rPr lang="en-US" sz="2800" i="1" dirty="0" smtClean="0">
                <a:latin typeface="Trebuchet MS" panose="020B0603020202020204" pitchFamily="34" charset="0"/>
              </a:rPr>
              <a:t>“Even </a:t>
            </a:r>
            <a:r>
              <a:rPr lang="en-US" sz="2800" i="1" dirty="0">
                <a:latin typeface="Trebuchet MS" panose="020B0603020202020204" pitchFamily="34" charset="0"/>
              </a:rPr>
              <a:t>after controlling for income and a variety of other factors, </a:t>
            </a:r>
            <a:r>
              <a:rPr lang="en-US" sz="2800" i="1" dirty="0">
                <a:solidFill>
                  <a:srgbClr val="FF0000"/>
                </a:solidFill>
                <a:latin typeface="Trebuchet MS" panose="020B0603020202020204" pitchFamily="34" charset="0"/>
              </a:rPr>
              <a:t>payday lenders are 2.4 times more concentrated in African American and Latino communities</a:t>
            </a:r>
            <a:r>
              <a:rPr lang="en-US" sz="2800" i="1" dirty="0" smtClean="0">
                <a:solidFill>
                  <a:srgbClr val="FF0000"/>
                </a:solidFill>
                <a:latin typeface="Trebuchet MS" panose="020B0603020202020204" pitchFamily="34" charset="0"/>
              </a:rPr>
              <a:t>.</a:t>
            </a:r>
            <a:r>
              <a:rPr lang="en-US" sz="2800" i="1" dirty="0" smtClean="0">
                <a:latin typeface="Trebuchet MS" panose="020B0603020202020204" pitchFamily="34" charset="0"/>
              </a:rPr>
              <a:t>” </a:t>
            </a:r>
          </a:p>
          <a:p>
            <a:pPr marL="0" indent="0">
              <a:buNone/>
            </a:pPr>
            <a:endParaRPr lang="en-US" dirty="0" smtClean="0"/>
          </a:p>
          <a:p>
            <a:endParaRPr lang="en-US" dirty="0"/>
          </a:p>
        </p:txBody>
      </p:sp>
    </p:spTree>
    <p:extLst>
      <p:ext uri="{BB962C8B-B14F-4D97-AF65-F5344CB8AC3E}">
        <p14:creationId xmlns:p14="http://schemas.microsoft.com/office/powerpoint/2010/main" val="7822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Trebuchet MS" panose="020B0603020202020204" pitchFamily="34" charset="0"/>
              </a:rPr>
              <a:t>Predatory Financial </a:t>
            </a:r>
            <a:r>
              <a:rPr lang="en-US" sz="3600" b="1" dirty="0" smtClean="0">
                <a:latin typeface="Trebuchet MS" panose="020B0603020202020204" pitchFamily="34" charset="0"/>
              </a:rPr>
              <a:t>Practices </a:t>
            </a:r>
            <a:br>
              <a:rPr lang="en-US" sz="3600" b="1" dirty="0" smtClean="0">
                <a:latin typeface="Trebuchet MS" panose="020B0603020202020204" pitchFamily="34" charset="0"/>
              </a:rPr>
            </a:br>
            <a:r>
              <a:rPr lang="en-US" sz="3600" b="1" dirty="0" smtClean="0">
                <a:latin typeface="Trebuchet MS" panose="020B0603020202020204" pitchFamily="34" charset="0"/>
              </a:rPr>
              <a:t>Affect Neighborhoods  </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Trebuchet MS" panose="020B0603020202020204" pitchFamily="34" charset="0"/>
              </a:rPr>
              <a:t>Race </a:t>
            </a:r>
            <a:r>
              <a:rPr lang="en-US" sz="2400" dirty="0">
                <a:latin typeface="Trebuchet MS" panose="020B0603020202020204" pitchFamily="34" charset="0"/>
              </a:rPr>
              <a:t>and ethnicity play a far less prominent role in the location of mainstream financial institutions, such as bank branches. While </a:t>
            </a:r>
            <a:r>
              <a:rPr lang="en-US" sz="2400" dirty="0">
                <a:solidFill>
                  <a:srgbClr val="FF0000"/>
                </a:solidFill>
                <a:latin typeface="Trebuchet MS" panose="020B0603020202020204" pitchFamily="34" charset="0"/>
              </a:rPr>
              <a:t>race and ethnicity account for over half of the variation in payday lender location</a:t>
            </a:r>
            <a:r>
              <a:rPr lang="en-US" sz="2400" dirty="0">
                <a:latin typeface="Trebuchet MS" panose="020B0603020202020204" pitchFamily="34" charset="0"/>
              </a:rPr>
              <a:t> explained by neighborhood factors, they explain only one percent of the variation in </a:t>
            </a:r>
            <a:r>
              <a:rPr lang="en-US" sz="2400" dirty="0" smtClean="0">
                <a:latin typeface="Trebuchet MS" panose="020B0603020202020204" pitchFamily="34" charset="0"/>
              </a:rPr>
              <a:t>bank </a:t>
            </a:r>
          </a:p>
          <a:p>
            <a:pPr marL="0" indent="0">
              <a:buNone/>
            </a:pPr>
            <a:r>
              <a:rPr lang="en-US" sz="2400" dirty="0" smtClean="0">
                <a:latin typeface="Trebuchet MS" panose="020B0603020202020204" pitchFamily="34" charset="0"/>
              </a:rPr>
              <a:t>branch </a:t>
            </a:r>
            <a:r>
              <a:rPr lang="en-US" sz="2400" dirty="0">
                <a:latin typeface="Trebuchet MS" panose="020B0603020202020204" pitchFamily="34" charset="0"/>
              </a:rPr>
              <a:t>locations.</a:t>
            </a:r>
            <a:r>
              <a:rPr lang="en-US" sz="2400" dirty="0"/>
              <a:t> </a:t>
            </a:r>
            <a:endParaRPr lang="en-US" sz="2400" dirty="0" smtClean="0"/>
          </a:p>
          <a:p>
            <a:endParaRPr lang="en-US" dirty="0"/>
          </a:p>
        </p:txBody>
      </p:sp>
      <p:pic>
        <p:nvPicPr>
          <p:cNvPr id="4100" name="Picture 4" descr="C:\Users\Howard\AppData\Local\Microsoft\Windows\INetCache\IE\OG8IZU2I\racial_profil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694793"/>
            <a:ext cx="36068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97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Trebuchet MS" panose="020B0603020202020204" pitchFamily="34" charset="0"/>
              </a:rPr>
              <a:t>Predatory Financial </a:t>
            </a:r>
            <a:r>
              <a:rPr lang="en-US" sz="3600" b="1" dirty="0" smtClean="0">
                <a:latin typeface="Trebuchet MS" panose="020B0603020202020204" pitchFamily="34" charset="0"/>
              </a:rPr>
              <a:t>Practices </a:t>
            </a:r>
            <a:br>
              <a:rPr lang="en-US" sz="3600" b="1" dirty="0" smtClean="0">
                <a:latin typeface="Trebuchet MS" panose="020B0603020202020204" pitchFamily="34" charset="0"/>
              </a:rPr>
            </a:br>
            <a:r>
              <a:rPr lang="en-US" sz="3600" b="1" dirty="0" smtClean="0">
                <a:latin typeface="Trebuchet MS" panose="020B0603020202020204" pitchFamily="34" charset="0"/>
              </a:rPr>
              <a:t>Affect Neighborhoods  </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2800" dirty="0" smtClean="0">
                <a:latin typeface="Trebuchet MS" panose="020B0603020202020204" pitchFamily="34" charset="0"/>
              </a:rPr>
              <a:t>On </a:t>
            </a:r>
            <a:r>
              <a:rPr lang="en-US" sz="2800" dirty="0">
                <a:latin typeface="Trebuchet MS" panose="020B0603020202020204" pitchFamily="34" charset="0"/>
              </a:rPr>
              <a:t>average, controlling for a variety of relevant factors, the nearest </a:t>
            </a:r>
            <a:r>
              <a:rPr lang="en-US" sz="2800" dirty="0" smtClean="0">
                <a:latin typeface="Trebuchet MS" panose="020B0603020202020204" pitchFamily="34" charset="0"/>
              </a:rPr>
              <a:t>payday </a:t>
            </a:r>
            <a:r>
              <a:rPr lang="en-US" sz="2800" dirty="0">
                <a:latin typeface="Trebuchet MS" panose="020B0603020202020204" pitchFamily="34" charset="0"/>
              </a:rPr>
              <a:t>lender is </a:t>
            </a:r>
            <a:r>
              <a:rPr lang="en-US" sz="2800" dirty="0" smtClean="0">
                <a:latin typeface="Trebuchet MS" panose="020B0603020202020204" pitchFamily="34" charset="0"/>
              </a:rPr>
              <a:t>almost</a:t>
            </a:r>
          </a:p>
          <a:p>
            <a:pPr marL="0" indent="0">
              <a:buNone/>
            </a:pPr>
            <a:r>
              <a:rPr lang="en-US" sz="2800" dirty="0" smtClean="0">
                <a:latin typeface="Trebuchet MS" panose="020B0603020202020204" pitchFamily="34" charset="0"/>
              </a:rPr>
              <a:t>twice </a:t>
            </a:r>
            <a:r>
              <a:rPr lang="en-US" sz="2800" dirty="0">
                <a:latin typeface="Trebuchet MS" panose="020B0603020202020204" pitchFamily="34" charset="0"/>
              </a:rPr>
              <a:t>as </a:t>
            </a:r>
            <a:r>
              <a:rPr lang="en-US" sz="2800" dirty="0" smtClean="0">
                <a:latin typeface="Trebuchet MS" panose="020B0603020202020204" pitchFamily="34" charset="0"/>
              </a:rPr>
              <a:t>close</a:t>
            </a:r>
          </a:p>
          <a:p>
            <a:pPr marL="0" indent="0">
              <a:buNone/>
            </a:pPr>
            <a:r>
              <a:rPr lang="en-US" sz="2800" dirty="0" smtClean="0">
                <a:latin typeface="Trebuchet MS" panose="020B0603020202020204" pitchFamily="34" charset="0"/>
              </a:rPr>
              <a:t>to </a:t>
            </a:r>
            <a:r>
              <a:rPr lang="en-US" sz="2800" dirty="0">
                <a:latin typeface="Trebuchet MS" panose="020B0603020202020204" pitchFamily="34" charset="0"/>
              </a:rPr>
              <a:t>the </a:t>
            </a:r>
            <a:r>
              <a:rPr lang="en-US" sz="2800" dirty="0" smtClean="0">
                <a:latin typeface="Trebuchet MS" panose="020B0603020202020204" pitchFamily="34" charset="0"/>
              </a:rPr>
              <a:t>center </a:t>
            </a:r>
            <a:r>
              <a:rPr lang="en-US" sz="2800" dirty="0">
                <a:latin typeface="Trebuchet MS" panose="020B0603020202020204" pitchFamily="34" charset="0"/>
              </a:rPr>
              <a:t>of an </a:t>
            </a:r>
          </a:p>
          <a:p>
            <a:pPr marL="0" indent="0">
              <a:buNone/>
            </a:pPr>
            <a:r>
              <a:rPr lang="en-US" sz="2800" dirty="0" smtClean="0">
                <a:latin typeface="Trebuchet MS" panose="020B0603020202020204" pitchFamily="34" charset="0"/>
              </a:rPr>
              <a:t>African American </a:t>
            </a:r>
          </a:p>
          <a:p>
            <a:pPr marL="0" indent="0">
              <a:buNone/>
            </a:pPr>
            <a:r>
              <a:rPr lang="en-US" sz="2800" dirty="0" smtClean="0">
                <a:latin typeface="Trebuchet MS" panose="020B0603020202020204" pitchFamily="34" charset="0"/>
              </a:rPr>
              <a:t>or Latino </a:t>
            </a:r>
          </a:p>
          <a:p>
            <a:pPr marL="0" indent="0">
              <a:buNone/>
            </a:pPr>
            <a:r>
              <a:rPr lang="en-US" sz="2800" dirty="0" smtClean="0">
                <a:latin typeface="Trebuchet MS" panose="020B0603020202020204" pitchFamily="34" charset="0"/>
              </a:rPr>
              <a:t>neighborhood </a:t>
            </a:r>
          </a:p>
          <a:p>
            <a:pPr marL="0" indent="0">
              <a:buNone/>
            </a:pPr>
            <a:r>
              <a:rPr lang="en-US" sz="2800" dirty="0" smtClean="0">
                <a:latin typeface="Trebuchet MS" panose="020B0603020202020204" pitchFamily="34" charset="0"/>
              </a:rPr>
              <a:t>as </a:t>
            </a:r>
            <a:r>
              <a:rPr lang="en-US" sz="2800" dirty="0">
                <a:latin typeface="Trebuchet MS" panose="020B0603020202020204" pitchFamily="34" charset="0"/>
              </a:rPr>
              <a:t>a largely white </a:t>
            </a:r>
            <a:endParaRPr lang="en-US" sz="2800" dirty="0" smtClean="0">
              <a:latin typeface="Trebuchet MS" panose="020B0603020202020204" pitchFamily="34" charset="0"/>
            </a:endParaRPr>
          </a:p>
          <a:p>
            <a:pPr marL="0" indent="0">
              <a:buNone/>
            </a:pPr>
            <a:r>
              <a:rPr lang="en-US" sz="2800" dirty="0" smtClean="0">
                <a:latin typeface="Trebuchet MS" panose="020B0603020202020204" pitchFamily="34" charset="0"/>
              </a:rPr>
              <a:t>neighborhood</a:t>
            </a:r>
            <a:r>
              <a:rPr lang="en-US" sz="2800" dirty="0">
                <a:latin typeface="Trebuchet MS" panose="020B0603020202020204" pitchFamily="34" charset="0"/>
              </a:rPr>
              <a:t>. </a:t>
            </a:r>
            <a:endParaRPr lang="en-US" sz="2800" dirty="0" smtClean="0">
              <a:latin typeface="Trebuchet MS" panose="020B0603020202020204" pitchFamily="34" charset="0"/>
            </a:endParaRPr>
          </a:p>
          <a:p>
            <a:endParaRPr lang="en-US" dirty="0" smtClean="0"/>
          </a:p>
          <a:p>
            <a:endParaRPr lang="en-US" dirty="0"/>
          </a:p>
        </p:txBody>
      </p:sp>
      <p:pic>
        <p:nvPicPr>
          <p:cNvPr id="6149" name="Picture 5" descr="C:\Users\Howard\AppData\Local\Microsoft\Windows\INetCache\IE\BX3HAL38\neighborhood[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735799"/>
            <a:ext cx="4764313" cy="308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3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a:ln>
            <a:solidFill>
              <a:schemeClr val="accent3">
                <a:lumMod val="75000"/>
              </a:schemeClr>
            </a:solidFill>
          </a:ln>
        </p:spPr>
        <p:txBody>
          <a:bodyPr>
            <a:normAutofit fontScale="90000"/>
          </a:bodyPr>
          <a:lstStyle/>
          <a:p>
            <a:r>
              <a:rPr lang="en-US" b="1" dirty="0"/>
              <a:t>Predatory Financial </a:t>
            </a:r>
            <a:r>
              <a:rPr lang="en-US" b="1" dirty="0" smtClean="0"/>
              <a:t>Practices </a:t>
            </a:r>
            <a:br>
              <a:rPr lang="en-US" b="1" dirty="0" smtClean="0"/>
            </a:br>
            <a:r>
              <a:rPr lang="en-US" b="1" dirty="0" smtClean="0"/>
              <a:t>Affect the Workplace</a:t>
            </a:r>
            <a:endParaRPr lang="en-US" b="1" dirty="0"/>
          </a:p>
        </p:txBody>
      </p:sp>
      <p:sp>
        <p:nvSpPr>
          <p:cNvPr id="3" name="Content Placeholder 2"/>
          <p:cNvSpPr>
            <a:spLocks noGrp="1"/>
          </p:cNvSpPr>
          <p:nvPr>
            <p:ph idx="1"/>
          </p:nvPr>
        </p:nvSpPr>
        <p:spPr/>
        <p:txBody>
          <a:bodyPr/>
          <a:lstStyle/>
          <a:p>
            <a:pPr marL="0" lvl="0" indent="0">
              <a:buNone/>
            </a:pPr>
            <a:r>
              <a:rPr lang="en-US" dirty="0"/>
              <a:t>47% of Americans surveyed said they do not have $400 available for an emergency</a:t>
            </a:r>
          </a:p>
          <a:p>
            <a:pPr marL="0" indent="0">
              <a:buNone/>
            </a:pPr>
            <a:r>
              <a:rPr lang="en-US" sz="1800" i="1" dirty="0" smtClean="0"/>
              <a:t>-Source</a:t>
            </a:r>
            <a:r>
              <a:rPr lang="en-US" sz="1800" i="1" dirty="0"/>
              <a:t>: 2013 Report published by the </a:t>
            </a:r>
            <a:r>
              <a:rPr lang="en-US" sz="1800" i="1" dirty="0" smtClean="0"/>
              <a:t>Federal </a:t>
            </a:r>
            <a:r>
              <a:rPr lang="en-US" sz="1800" i="1" dirty="0"/>
              <a:t>Reserve </a:t>
            </a:r>
            <a:r>
              <a:rPr lang="en-US" sz="1800" i="1" dirty="0" smtClean="0"/>
              <a:t>Board</a:t>
            </a:r>
            <a:endParaRPr lang="en-US" sz="1800" dirty="0"/>
          </a:p>
          <a:p>
            <a:pPr marL="0" lvl="0" indent="0">
              <a:buNone/>
            </a:pPr>
            <a:endParaRPr lang="en-US" dirty="0"/>
          </a:p>
        </p:txBody>
      </p:sp>
      <p:pic>
        <p:nvPicPr>
          <p:cNvPr id="4" name="Picture 3" descr="C:\Users\Howard\AppData\Local\Microsoft\Windows\INetCache\IE\UPJ37PFD\childrens-society-debt-tr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21981"/>
            <a:ext cx="5791200" cy="353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23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Trebuchet MS" panose="020B0603020202020204" pitchFamily="34" charset="0"/>
              </a:rPr>
              <a:t>Predatory Financial </a:t>
            </a:r>
            <a:r>
              <a:rPr lang="en-US" sz="3600" b="1" dirty="0" smtClean="0">
                <a:latin typeface="Trebuchet MS" panose="020B0603020202020204" pitchFamily="34" charset="0"/>
              </a:rPr>
              <a:t>Practices </a:t>
            </a:r>
            <a:br>
              <a:rPr lang="en-US" sz="3600" b="1" dirty="0" smtClean="0">
                <a:latin typeface="Trebuchet MS" panose="020B0603020202020204" pitchFamily="34" charset="0"/>
              </a:rPr>
            </a:br>
            <a:r>
              <a:rPr lang="en-US" sz="3600" b="1" dirty="0" smtClean="0">
                <a:latin typeface="Trebuchet MS" panose="020B0603020202020204" pitchFamily="34" charset="0"/>
              </a:rPr>
              <a:t>Affect the workplace </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lvl="0" indent="0">
              <a:buNone/>
            </a:pPr>
            <a:r>
              <a:rPr lang="en-US" dirty="0" smtClean="0">
                <a:latin typeface="Trebuchet MS" panose="020B0603020202020204" pitchFamily="34" charset="0"/>
              </a:rPr>
              <a:t>Eighty-three </a:t>
            </a:r>
            <a:r>
              <a:rPr lang="en-US" dirty="0">
                <a:latin typeface="Trebuchet MS" panose="020B0603020202020204" pitchFamily="34" charset="0"/>
              </a:rPr>
              <a:t>percent of human resources professionals reported that financial stress is having a negative </a:t>
            </a:r>
            <a:r>
              <a:rPr lang="en-US" dirty="0" smtClean="0">
                <a:latin typeface="Trebuchet MS" panose="020B0603020202020204" pitchFamily="34" charset="0"/>
              </a:rPr>
              <a:t>impact </a:t>
            </a:r>
            <a:r>
              <a:rPr lang="en-US" dirty="0">
                <a:latin typeface="Trebuchet MS" panose="020B0603020202020204" pitchFamily="34" charset="0"/>
              </a:rPr>
              <a:t>on employee work performance in their organization</a:t>
            </a:r>
            <a:r>
              <a:rPr lang="en-US" dirty="0" smtClean="0">
                <a:latin typeface="Trebuchet MS" panose="020B0603020202020204" pitchFamily="34" charset="0"/>
              </a:rPr>
              <a:t>. </a:t>
            </a:r>
            <a:endParaRPr lang="en-US" b="1" i="1" dirty="0" smtClean="0">
              <a:latin typeface="Trebuchet MS" panose="020B0603020202020204" pitchFamily="34" charset="0"/>
            </a:endParaRPr>
          </a:p>
          <a:p>
            <a:pPr marL="0" lvl="0" indent="0">
              <a:buNone/>
            </a:pPr>
            <a:r>
              <a:rPr lang="en-US" b="1" i="1" dirty="0">
                <a:latin typeface="Trebuchet MS" panose="020B0603020202020204" pitchFamily="34" charset="0"/>
              </a:rPr>
              <a:t>	</a:t>
            </a:r>
            <a:r>
              <a:rPr lang="en-US" sz="1600" b="1" i="1" dirty="0" smtClean="0">
                <a:latin typeface="Trebuchet MS" panose="020B0603020202020204" pitchFamily="34" charset="0"/>
              </a:rPr>
              <a:t>-Source</a:t>
            </a:r>
            <a:r>
              <a:rPr lang="en-US" sz="1600" b="1" i="1" dirty="0">
                <a:latin typeface="Trebuchet MS" panose="020B0603020202020204" pitchFamily="34" charset="0"/>
              </a:rPr>
              <a:t>:</a:t>
            </a:r>
            <a:r>
              <a:rPr lang="en-US" sz="1600" i="1" dirty="0">
                <a:latin typeface="Trebuchet MS" panose="020B0603020202020204" pitchFamily="34" charset="0"/>
              </a:rPr>
              <a:t> Society for Human Resource </a:t>
            </a:r>
            <a:r>
              <a:rPr lang="en-US" sz="1600" i="1" dirty="0" smtClean="0">
                <a:latin typeface="Trebuchet MS" panose="020B0603020202020204" pitchFamily="34" charset="0"/>
              </a:rPr>
              <a:t>Management</a:t>
            </a:r>
            <a:r>
              <a:rPr lang="en-US" sz="1600" i="1" dirty="0">
                <a:latin typeface="Trebuchet MS" panose="020B0603020202020204" pitchFamily="34" charset="0"/>
              </a:rPr>
              <a:t>, SHRM Research </a:t>
            </a:r>
            <a:r>
              <a:rPr lang="en-US" sz="1600" i="1" dirty="0" smtClean="0">
                <a:latin typeface="Trebuchet MS" panose="020B0603020202020204" pitchFamily="34" charset="0"/>
              </a:rPr>
              <a:t>	Spotlight:</a:t>
            </a:r>
            <a:r>
              <a:rPr lang="en-US" sz="1600" dirty="0">
                <a:latin typeface="Trebuchet MS" panose="020B0603020202020204" pitchFamily="34" charset="0"/>
              </a:rPr>
              <a:t> </a:t>
            </a:r>
            <a:r>
              <a:rPr lang="en-US" sz="1600" i="1" dirty="0" smtClean="0">
                <a:latin typeface="Trebuchet MS" panose="020B0603020202020204" pitchFamily="34" charset="0"/>
              </a:rPr>
              <a:t>Financial </a:t>
            </a:r>
            <a:r>
              <a:rPr lang="en-US" sz="1600" i="1" dirty="0">
                <a:latin typeface="Trebuchet MS" panose="020B0603020202020204" pitchFamily="34" charset="0"/>
              </a:rPr>
              <a:t>Education </a:t>
            </a:r>
            <a:r>
              <a:rPr lang="en-US" sz="1600" i="1" dirty="0" smtClean="0">
                <a:latin typeface="Trebuchet MS" panose="020B0603020202020204" pitchFamily="34" charset="0"/>
              </a:rPr>
              <a:t>Initiatives </a:t>
            </a:r>
            <a:r>
              <a:rPr lang="en-US" sz="1600" i="1" dirty="0">
                <a:latin typeface="Trebuchet MS" panose="020B0603020202020204" pitchFamily="34" charset="0"/>
              </a:rPr>
              <a:t>in the </a:t>
            </a:r>
            <a:r>
              <a:rPr lang="en-US" sz="1600" i="1" dirty="0" smtClean="0">
                <a:latin typeface="Trebuchet MS" panose="020B0603020202020204" pitchFamily="34" charset="0"/>
              </a:rPr>
              <a:t>Workplace</a:t>
            </a:r>
            <a:r>
              <a:rPr lang="en-US" sz="1600" i="1" dirty="0">
                <a:latin typeface="Trebuchet MS" panose="020B0603020202020204" pitchFamily="34" charset="0"/>
              </a:rPr>
              <a:t>, </a:t>
            </a:r>
            <a:r>
              <a:rPr lang="en-US" sz="1600" i="1" dirty="0" smtClean="0">
                <a:latin typeface="Trebuchet MS" panose="020B0603020202020204" pitchFamily="34" charset="0"/>
              </a:rPr>
              <a:t>2012</a:t>
            </a:r>
            <a:endParaRPr lang="en-US" sz="1600" dirty="0">
              <a:latin typeface="Trebuchet MS" panose="020B0603020202020204" pitchFamily="34" charset="0"/>
            </a:endParaRPr>
          </a:p>
          <a:p>
            <a:pPr marL="0" lvl="0" indent="0">
              <a:buNone/>
            </a:pPr>
            <a:endParaRPr lang="en-US" dirty="0"/>
          </a:p>
          <a:p>
            <a:endParaRPr lang="en-US" dirty="0"/>
          </a:p>
        </p:txBody>
      </p:sp>
    </p:spTree>
    <p:extLst>
      <p:ext uri="{BB962C8B-B14F-4D97-AF65-F5344CB8AC3E}">
        <p14:creationId xmlns:p14="http://schemas.microsoft.com/office/powerpoint/2010/main" val="82873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Trebuchet MS" panose="020B0603020202020204" pitchFamily="34" charset="0"/>
              </a:rPr>
              <a:t>Predatory Financial </a:t>
            </a:r>
            <a:r>
              <a:rPr lang="en-US" sz="3600" b="1" dirty="0" smtClean="0">
                <a:latin typeface="Trebuchet MS" panose="020B0603020202020204" pitchFamily="34" charset="0"/>
              </a:rPr>
              <a:t>Practices </a:t>
            </a:r>
            <a:br>
              <a:rPr lang="en-US" sz="3600" b="1" dirty="0" smtClean="0">
                <a:latin typeface="Trebuchet MS" panose="020B0603020202020204" pitchFamily="34" charset="0"/>
              </a:rPr>
            </a:br>
            <a:r>
              <a:rPr lang="en-US" sz="3600" b="1" dirty="0" smtClean="0">
                <a:latin typeface="Trebuchet MS" panose="020B0603020202020204" pitchFamily="34" charset="0"/>
              </a:rPr>
              <a:t>Affect the workplace</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lvl="0" indent="0">
              <a:buNone/>
            </a:pPr>
            <a:r>
              <a:rPr lang="en-US" dirty="0">
                <a:latin typeface="Trebuchet MS" panose="020B0603020202020204" pitchFamily="34" charset="0"/>
              </a:rPr>
              <a:t>24% of employees admitted their personal finances have been a distraction at work</a:t>
            </a:r>
          </a:p>
          <a:p>
            <a:pPr marL="0" indent="0">
              <a:buNone/>
            </a:pPr>
            <a:r>
              <a:rPr lang="en-US" sz="1600" i="1" dirty="0" smtClean="0">
                <a:latin typeface="Trebuchet MS" panose="020B0603020202020204" pitchFamily="34" charset="0"/>
              </a:rPr>
              <a:t>-Source</a:t>
            </a:r>
            <a:r>
              <a:rPr lang="en-US" sz="1600" i="1" dirty="0">
                <a:latin typeface="Trebuchet MS" panose="020B0603020202020204" pitchFamily="34" charset="0"/>
              </a:rPr>
              <a:t>:</a:t>
            </a:r>
            <a:r>
              <a:rPr lang="en-US" sz="1600" dirty="0">
                <a:latin typeface="Trebuchet MS" panose="020B0603020202020204" pitchFamily="34" charset="0"/>
              </a:rPr>
              <a:t> </a:t>
            </a:r>
            <a:r>
              <a:rPr lang="en-US" sz="1600" i="1" dirty="0">
                <a:latin typeface="Trebuchet MS" panose="020B0603020202020204" pitchFamily="34" charset="0"/>
              </a:rPr>
              <a:t>PricewaterhouseCoopers, Employee Financial Wellness Survey, </a:t>
            </a:r>
            <a:r>
              <a:rPr lang="en-US" sz="1600" i="1" dirty="0" smtClean="0">
                <a:latin typeface="Trebuchet MS" panose="020B0603020202020204" pitchFamily="34" charset="0"/>
              </a:rPr>
              <a:t>April, 2014</a:t>
            </a:r>
            <a:endParaRPr lang="en-US" sz="1600" dirty="0">
              <a:latin typeface="Trebuchet MS" panose="020B0603020202020204" pitchFamily="34" charset="0"/>
            </a:endParaRPr>
          </a:p>
          <a:p>
            <a:pPr marL="0" lvl="0" indent="0">
              <a:buNone/>
            </a:pPr>
            <a:r>
              <a:rPr lang="en-US" dirty="0" smtClean="0"/>
              <a:t> </a:t>
            </a:r>
            <a:endParaRPr lang="en-US" dirty="0"/>
          </a:p>
          <a:p>
            <a:endParaRPr lang="en-US" dirty="0" smtClean="0"/>
          </a:p>
          <a:p>
            <a:endParaRPr lang="en-US" dirty="0"/>
          </a:p>
        </p:txBody>
      </p:sp>
      <p:pic>
        <p:nvPicPr>
          <p:cNvPr id="1026" name="Picture 2" descr="C:\Users\Howard\AppData\Local\Microsoft\Windows\INetCache\IE\BX3HAL38\0511-1001-2803-3909_Bored_Businessman_Sitting_at_His_Desk_clipart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3148306"/>
            <a:ext cx="3733800" cy="310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63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a:ln>
            <a:solidFill>
              <a:schemeClr val="accent3">
                <a:lumMod val="75000"/>
              </a:schemeClr>
            </a:solidFill>
          </a:ln>
        </p:spPr>
        <p:txBody>
          <a:bodyPr>
            <a:noAutofit/>
          </a:bodyPr>
          <a:lstStyle/>
          <a:p>
            <a:r>
              <a:rPr lang="en-US" sz="3600" b="1" dirty="0">
                <a:latin typeface="Trebuchet MS" panose="020B0603020202020204" pitchFamily="34" charset="0"/>
              </a:rPr>
              <a:t>Predatory Financial Practices </a:t>
            </a:r>
            <a:br>
              <a:rPr lang="en-US" sz="3600" b="1" dirty="0">
                <a:latin typeface="Trebuchet MS" panose="020B0603020202020204" pitchFamily="34" charset="0"/>
              </a:rPr>
            </a:br>
            <a:r>
              <a:rPr lang="en-US" sz="3600" b="1" dirty="0">
                <a:latin typeface="Trebuchet MS" panose="020B0603020202020204" pitchFamily="34" charset="0"/>
              </a:rPr>
              <a:t>Affect the workplace</a:t>
            </a:r>
          </a:p>
        </p:txBody>
      </p:sp>
      <p:sp>
        <p:nvSpPr>
          <p:cNvPr id="3" name="Content Placeholder 2"/>
          <p:cNvSpPr>
            <a:spLocks noGrp="1"/>
          </p:cNvSpPr>
          <p:nvPr>
            <p:ph idx="1"/>
          </p:nvPr>
        </p:nvSpPr>
        <p:spPr/>
        <p:txBody>
          <a:bodyPr>
            <a:normAutofit/>
          </a:bodyPr>
          <a:lstStyle/>
          <a:p>
            <a:pPr marL="0" lvl="0" indent="0">
              <a:buNone/>
            </a:pPr>
            <a:r>
              <a:rPr lang="en-US" sz="2800" dirty="0" smtClean="0">
                <a:latin typeface="Trebuchet MS" panose="020B0603020202020204" pitchFamily="34" charset="0"/>
              </a:rPr>
              <a:t>Employees aren’t getting financial empowerment from their employers.</a:t>
            </a:r>
          </a:p>
          <a:p>
            <a:pPr marL="0" lvl="0" indent="0">
              <a:buNone/>
            </a:pPr>
            <a:r>
              <a:rPr lang="en-US" sz="2800" dirty="0" smtClean="0">
                <a:latin typeface="Trebuchet MS" panose="020B0603020202020204" pitchFamily="34" charset="0"/>
              </a:rPr>
              <a:t>Despite </a:t>
            </a:r>
            <a:r>
              <a:rPr lang="en-US" sz="2800" dirty="0">
                <a:latin typeface="Trebuchet MS" panose="020B0603020202020204" pitchFamily="34" charset="0"/>
              </a:rPr>
              <a:t>the challenges financial distress presents for employee engagement, only 6% of employees strongly agreed that their organization provides training or resources to help them manage their finances more effectively.</a:t>
            </a:r>
          </a:p>
          <a:p>
            <a:pPr marL="0" indent="0" algn="r">
              <a:buNone/>
            </a:pPr>
            <a:r>
              <a:rPr lang="en-US" sz="1400" i="1" dirty="0" smtClean="0">
                <a:latin typeface="Trebuchet MS" panose="020B0603020202020204" pitchFamily="34" charset="0"/>
              </a:rPr>
              <a:t>-Source</a:t>
            </a:r>
            <a:r>
              <a:rPr lang="en-US" sz="1400" i="1" dirty="0">
                <a:latin typeface="Trebuchet MS" panose="020B0603020202020204" pitchFamily="34" charset="0"/>
              </a:rPr>
              <a:t>: Jennifer Robison, “The Business Case for Wellbeing,” </a:t>
            </a:r>
            <a:endParaRPr lang="en-US" sz="1400" i="1" dirty="0" smtClean="0">
              <a:latin typeface="Trebuchet MS" panose="020B0603020202020204" pitchFamily="34" charset="0"/>
            </a:endParaRPr>
          </a:p>
          <a:p>
            <a:pPr marL="0" indent="0" algn="r">
              <a:buNone/>
            </a:pPr>
            <a:r>
              <a:rPr lang="en-US" sz="1400" i="1" dirty="0" smtClean="0">
                <a:latin typeface="Trebuchet MS" panose="020B0603020202020204" pitchFamily="34" charset="0"/>
              </a:rPr>
              <a:t>Gallup </a:t>
            </a:r>
            <a:r>
              <a:rPr lang="en-US" sz="1400" i="1" dirty="0">
                <a:latin typeface="Trebuchet MS" panose="020B0603020202020204" pitchFamily="34" charset="0"/>
              </a:rPr>
              <a:t>Business Journal, </a:t>
            </a:r>
            <a:r>
              <a:rPr lang="en-US" sz="1400" i="1" dirty="0" smtClean="0">
                <a:latin typeface="Trebuchet MS" panose="020B0603020202020204" pitchFamily="34" charset="0"/>
              </a:rPr>
              <a:t>June </a:t>
            </a:r>
            <a:r>
              <a:rPr lang="en-US" sz="1400" i="1" dirty="0">
                <a:latin typeface="Trebuchet MS" panose="020B0603020202020204" pitchFamily="34" charset="0"/>
              </a:rPr>
              <a:t>9, </a:t>
            </a:r>
            <a:r>
              <a:rPr lang="en-US" sz="1400" i="1" dirty="0" smtClean="0">
                <a:latin typeface="Trebuchet MS" panose="020B0603020202020204" pitchFamily="34" charset="0"/>
              </a:rPr>
              <a:t>2010</a:t>
            </a:r>
            <a:endParaRPr lang="en-US" sz="1400" dirty="0">
              <a:latin typeface="Trebuchet MS" panose="020B0603020202020204" pitchFamily="34" charset="0"/>
            </a:endParaRPr>
          </a:p>
          <a:p>
            <a:pPr marL="0" indent="0">
              <a:buNone/>
            </a:pPr>
            <a:endParaRPr lang="en-US" dirty="0"/>
          </a:p>
        </p:txBody>
      </p:sp>
      <p:pic>
        <p:nvPicPr>
          <p:cNvPr id="2051" name="Picture 3" descr="C:\Users\Howard\AppData\Local\Microsoft\Windows\INetCache\IE\BX3HAL38\Educacion_especi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724400"/>
            <a:ext cx="2318278" cy="165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88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US" dirty="0" smtClean="0"/>
              <a:t> </a:t>
            </a:r>
            <a:r>
              <a:rPr lang="en-US" b="1" dirty="0" smtClean="0"/>
              <a:t>Predatory Financial Practices </a:t>
            </a:r>
            <a:br>
              <a:rPr lang="en-US" b="1" dirty="0" smtClean="0"/>
            </a:br>
            <a:r>
              <a:rPr lang="en-US" b="1" dirty="0" smtClean="0"/>
              <a:t>Affect Families</a:t>
            </a:r>
            <a:endParaRPr lang="en-US" b="1" dirty="0"/>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FF0000"/>
                </a:solidFill>
                <a:latin typeface="Trebuchet MS" panose="020B0603020202020204" pitchFamily="34" charset="0"/>
              </a:rPr>
              <a:t>More </a:t>
            </a:r>
            <a:r>
              <a:rPr lang="en-US" sz="2400" dirty="0">
                <a:solidFill>
                  <a:srgbClr val="FF0000"/>
                </a:solidFill>
                <a:latin typeface="Trebuchet MS" panose="020B0603020202020204" pitchFamily="34" charset="0"/>
              </a:rPr>
              <a:t>than 50 percent of </a:t>
            </a:r>
            <a:r>
              <a:rPr lang="en-US" sz="2400" dirty="0" smtClean="0">
                <a:solidFill>
                  <a:srgbClr val="FF0000"/>
                </a:solidFill>
                <a:latin typeface="Trebuchet MS" panose="020B0603020202020204" pitchFamily="34" charset="0"/>
              </a:rPr>
              <a:t>predatory loan recipient defaulted </a:t>
            </a:r>
            <a:r>
              <a:rPr lang="en-US" sz="2400" dirty="0">
                <a:solidFill>
                  <a:srgbClr val="FF0000"/>
                </a:solidFill>
                <a:latin typeface="Trebuchet MS" panose="020B0603020202020204" pitchFamily="34" charset="0"/>
              </a:rPr>
              <a:t>on their loans</a:t>
            </a:r>
            <a:r>
              <a:rPr lang="en-US" sz="2400" dirty="0">
                <a:latin typeface="Trebuchet MS" panose="020B0603020202020204" pitchFamily="34" charset="0"/>
              </a:rPr>
              <a:t>, </a:t>
            </a:r>
            <a:r>
              <a:rPr lang="en-US" sz="2400" dirty="0" smtClean="0">
                <a:latin typeface="Trebuchet MS" panose="020B0603020202020204" pitchFamily="34" charset="0"/>
              </a:rPr>
              <a:t>placing their existing bank					</a:t>
            </a:r>
            <a:r>
              <a:rPr lang="en-US" sz="2400" dirty="0">
                <a:latin typeface="Trebuchet MS" panose="020B0603020202020204" pitchFamily="34" charset="0"/>
              </a:rPr>
              <a:t>	</a:t>
            </a:r>
            <a:r>
              <a:rPr lang="en-US" sz="2400" dirty="0" smtClean="0">
                <a:latin typeface="Trebuchet MS" panose="020B0603020202020204" pitchFamily="34" charset="0"/>
              </a:rPr>
              <a:t>accounts </a:t>
            </a:r>
            <a:r>
              <a:rPr lang="en-US" sz="2400" dirty="0">
                <a:latin typeface="Trebuchet MS" panose="020B0603020202020204" pitchFamily="34" charset="0"/>
              </a:rPr>
              <a:t>at risk. </a:t>
            </a:r>
            <a:endParaRPr lang="en-US" sz="2400" dirty="0" smtClean="0">
              <a:latin typeface="Trebuchet MS" panose="020B0603020202020204" pitchFamily="34" charset="0"/>
            </a:endParaRPr>
          </a:p>
          <a:p>
            <a:pPr marL="0" indent="0">
              <a:buNone/>
            </a:pPr>
            <a:r>
              <a:rPr lang="en-US" sz="2400" dirty="0" smtClean="0">
                <a:latin typeface="Trebuchet MS" panose="020B0603020202020204" pitchFamily="34" charset="0"/>
              </a:rPr>
              <a:t>					Borrowers </a:t>
            </a:r>
            <a:r>
              <a:rPr lang="en-US" sz="2400" dirty="0">
                <a:latin typeface="Trebuchet MS" panose="020B0603020202020204" pitchFamily="34" charset="0"/>
              </a:rPr>
              <a:t>also </a:t>
            </a:r>
            <a:r>
              <a:rPr lang="en-US" sz="2400" dirty="0" smtClean="0">
                <a:latin typeface="Trebuchet MS" panose="020B0603020202020204" pitchFamily="34" charset="0"/>
              </a:rPr>
              <a:t>could					have </a:t>
            </a:r>
            <a:r>
              <a:rPr lang="en-US" sz="2400" dirty="0">
                <a:latin typeface="Trebuchet MS" panose="020B0603020202020204" pitchFamily="34" charset="0"/>
              </a:rPr>
              <a:t>their debts sold </a:t>
            </a:r>
            <a:endParaRPr lang="en-US" sz="2400" dirty="0" smtClean="0">
              <a:latin typeface="Trebuchet MS" panose="020B0603020202020204" pitchFamily="34" charset="0"/>
            </a:endParaRPr>
          </a:p>
          <a:p>
            <a:pPr marL="0" indent="0">
              <a:buNone/>
            </a:pPr>
            <a:r>
              <a:rPr lang="en-US" sz="2400" dirty="0" smtClean="0">
                <a:latin typeface="Trebuchet MS" panose="020B0603020202020204" pitchFamily="34" charset="0"/>
              </a:rPr>
              <a:t>					to </a:t>
            </a:r>
            <a:r>
              <a:rPr lang="en-US" sz="2400" dirty="0">
                <a:latin typeface="Trebuchet MS" panose="020B0603020202020204" pitchFamily="34" charset="0"/>
              </a:rPr>
              <a:t>a collection agency </a:t>
            </a:r>
            <a:endParaRPr lang="en-US" sz="2400" dirty="0" smtClean="0">
              <a:latin typeface="Trebuchet MS" panose="020B0603020202020204" pitchFamily="34" charset="0"/>
            </a:endParaRPr>
          </a:p>
          <a:p>
            <a:pPr marL="0" indent="0">
              <a:buNone/>
            </a:pPr>
            <a:r>
              <a:rPr lang="en-US" sz="2400" dirty="0" smtClean="0">
                <a:latin typeface="Trebuchet MS" panose="020B0603020202020204" pitchFamily="34" charset="0"/>
              </a:rPr>
              <a:t>					or </a:t>
            </a:r>
            <a:r>
              <a:rPr lang="en-US" sz="2400" dirty="0">
                <a:latin typeface="Trebuchet MS" panose="020B0603020202020204" pitchFamily="34" charset="0"/>
              </a:rPr>
              <a:t>face court action. </a:t>
            </a:r>
            <a:endParaRPr lang="en-US" sz="2400" dirty="0" smtClean="0">
              <a:latin typeface="Trebuchet MS" panose="020B0603020202020204" pitchFamily="34" charset="0"/>
            </a:endParaRPr>
          </a:p>
          <a:p>
            <a:pPr marL="0" indent="0">
              <a:buNone/>
            </a:pPr>
            <a:r>
              <a:rPr lang="en-US" sz="1600" dirty="0" smtClean="0">
                <a:latin typeface="Trebuchet MS" panose="020B0603020202020204" pitchFamily="34" charset="0"/>
              </a:rPr>
              <a:t>					</a:t>
            </a:r>
            <a:r>
              <a:rPr lang="en-US" sz="1400" i="1" dirty="0" smtClean="0">
                <a:latin typeface="Trebuchet MS" panose="020B0603020202020204" pitchFamily="34" charset="0"/>
              </a:rPr>
              <a:t>-</a:t>
            </a:r>
            <a:r>
              <a:rPr lang="en-US" sz="1400" i="1" dirty="0">
                <a:latin typeface="Trebuchet MS" panose="020B0603020202020204" pitchFamily="34" charset="0"/>
              </a:rPr>
              <a:t>source: American Progress</a:t>
            </a:r>
          </a:p>
          <a:p>
            <a:pPr marL="457200" lvl="1" indent="0">
              <a:buNone/>
            </a:pPr>
            <a:endParaRPr lang="en-US" dirty="0" smtClean="0"/>
          </a:p>
          <a:p>
            <a:pPr marL="0" indent="0">
              <a:buNone/>
            </a:pPr>
            <a:endParaRPr lang="en-US" dirty="0"/>
          </a:p>
          <a:p>
            <a:pPr marL="0" indent="0">
              <a:buNone/>
            </a:pPr>
            <a:endParaRPr lang="en-US"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3156857" cy="315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62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Autofit/>
          </a:bodyPr>
          <a:lstStyle/>
          <a:p>
            <a:r>
              <a:rPr lang="en-US" sz="2800" b="1" dirty="0" smtClean="0">
                <a:latin typeface="Trebuchet MS" panose="020B0603020202020204" pitchFamily="34" charset="0"/>
              </a:rPr>
              <a:t>Understanding the Problem: </a:t>
            </a:r>
            <a:br>
              <a:rPr lang="en-US" sz="2800" b="1" dirty="0" smtClean="0">
                <a:latin typeface="Trebuchet MS" panose="020B0603020202020204" pitchFamily="34" charset="0"/>
              </a:rPr>
            </a:br>
            <a:r>
              <a:rPr lang="en-US" sz="2800" b="1" dirty="0" smtClean="0">
                <a:latin typeface="Trebuchet MS" panose="020B0603020202020204" pitchFamily="34" charset="0"/>
              </a:rPr>
              <a:t>Expensive Predatory Loans targeting unsophisticated borrowers</a:t>
            </a:r>
            <a:endParaRPr lang="en-US" sz="2800" b="1" dirty="0">
              <a:latin typeface="Trebuchet MS" panose="020B0603020202020204" pitchFamily="34" charset="0"/>
            </a:endParaRPr>
          </a:p>
        </p:txBody>
      </p:sp>
      <p:pic>
        <p:nvPicPr>
          <p:cNvPr id="4" name="Picture 2" descr="Z:\Texas Community Capital TCC\Howard's files\Artwork\loan shark fishing from loan store carto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860209"/>
            <a:ext cx="7010400" cy="472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US" dirty="0" smtClean="0"/>
              <a:t> </a:t>
            </a:r>
            <a:r>
              <a:rPr lang="en-US" b="1" dirty="0" smtClean="0"/>
              <a:t>Predatory Financial Practices </a:t>
            </a:r>
            <a:br>
              <a:rPr lang="en-US" b="1" dirty="0" smtClean="0"/>
            </a:br>
            <a:r>
              <a:rPr lang="en-US" b="1" dirty="0" smtClean="0"/>
              <a:t>Affect Families</a:t>
            </a:r>
            <a:endParaRPr lang="en-US" b="1" dirty="0"/>
          </a:p>
        </p:txBody>
      </p:sp>
      <p:sp>
        <p:nvSpPr>
          <p:cNvPr id="3" name="Content Placeholder 2"/>
          <p:cNvSpPr>
            <a:spLocks noGrp="1"/>
          </p:cNvSpPr>
          <p:nvPr>
            <p:ph idx="1"/>
          </p:nvPr>
        </p:nvSpPr>
        <p:spPr/>
        <p:txBody>
          <a:bodyPr>
            <a:normAutofit/>
          </a:bodyPr>
          <a:lstStyle/>
          <a:p>
            <a:pPr marL="0" indent="0">
              <a:buNone/>
            </a:pPr>
            <a:r>
              <a:rPr lang="en-US" sz="2800" dirty="0" smtClean="0">
                <a:latin typeface="Trebuchet MS" panose="020B0603020202020204" pitchFamily="34" charset="0"/>
              </a:rPr>
              <a:t>90</a:t>
            </a:r>
            <a:r>
              <a:rPr lang="en-US" sz="2800" dirty="0">
                <a:latin typeface="Trebuchet MS" panose="020B0603020202020204" pitchFamily="34" charset="0"/>
              </a:rPr>
              <a:t>% of the payday lending business is generated by borrowers with five or </a:t>
            </a:r>
            <a:r>
              <a:rPr lang="en-US" sz="2800" dirty="0" smtClean="0">
                <a:latin typeface="Trebuchet MS" panose="020B0603020202020204" pitchFamily="34" charset="0"/>
              </a:rPr>
              <a:t>more </a:t>
            </a:r>
            <a:r>
              <a:rPr lang="en-US" sz="2800" dirty="0">
                <a:latin typeface="Trebuchet MS" panose="020B0603020202020204" pitchFamily="34" charset="0"/>
              </a:rPr>
              <a:t>loans per </a:t>
            </a:r>
            <a:r>
              <a:rPr lang="en-US" sz="2800" dirty="0" smtClean="0">
                <a:latin typeface="Trebuchet MS" panose="020B0603020202020204" pitchFamily="34" charset="0"/>
              </a:rPr>
              <a:t>year, and </a:t>
            </a:r>
            <a:r>
              <a:rPr lang="en-US" sz="2800" dirty="0">
                <a:latin typeface="Trebuchet MS" panose="020B0603020202020204" pitchFamily="34" charset="0"/>
              </a:rPr>
              <a:t>over 60% of business </a:t>
            </a:r>
            <a:r>
              <a:rPr lang="en-US" sz="2800" dirty="0" smtClean="0">
                <a:latin typeface="Trebuchet MS" panose="020B0603020202020204" pitchFamily="34" charset="0"/>
              </a:rPr>
              <a:t>is generated </a:t>
            </a:r>
            <a:r>
              <a:rPr lang="en-US" sz="2800" dirty="0">
                <a:latin typeface="Trebuchet MS" panose="020B0603020202020204" pitchFamily="34" charset="0"/>
              </a:rPr>
              <a:t>by borrowers </a:t>
            </a:r>
            <a:r>
              <a:rPr lang="en-US" sz="2800" dirty="0" smtClean="0">
                <a:latin typeface="Trebuchet MS" panose="020B0603020202020204" pitchFamily="34" charset="0"/>
              </a:rPr>
              <a:t>with </a:t>
            </a:r>
            <a:r>
              <a:rPr lang="en-US" sz="2800" dirty="0">
                <a:latin typeface="Trebuchet MS" panose="020B0603020202020204" pitchFamily="34" charset="0"/>
              </a:rPr>
              <a:t>12 or more loans </a:t>
            </a:r>
            <a:r>
              <a:rPr lang="en-US" sz="2800" dirty="0" smtClean="0">
                <a:latin typeface="Trebuchet MS" panose="020B0603020202020204" pitchFamily="34" charset="0"/>
              </a:rPr>
              <a:t>per year.</a:t>
            </a:r>
          </a:p>
          <a:p>
            <a:pPr marL="0" indent="0">
              <a:buNone/>
            </a:pPr>
            <a:r>
              <a:rPr lang="en-US" sz="1400" i="1" dirty="0" smtClean="0">
                <a:latin typeface="Trebuchet MS" panose="020B0603020202020204" pitchFamily="34" charset="0"/>
              </a:rPr>
              <a:t>-source:  Center for Responsible Lending</a:t>
            </a:r>
            <a:endParaRPr lang="en-US" sz="1400" i="1" dirty="0">
              <a:latin typeface="Trebuchet MS" panose="020B0603020202020204" pitchFamily="34" charset="0"/>
            </a:endParaRPr>
          </a:p>
          <a:p>
            <a:pPr marL="457200" lvl="1" indent="0">
              <a:buNone/>
            </a:pPr>
            <a:endParaRPr lang="en-US" dirty="0" smtClean="0"/>
          </a:p>
          <a:p>
            <a:pPr marL="0" indent="0">
              <a:buNone/>
            </a:pPr>
            <a:endParaRPr lang="en-US" dirty="0"/>
          </a:p>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57599"/>
            <a:ext cx="2209800" cy="263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03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smtClean="0"/>
              <a:t> </a:t>
            </a:r>
            <a:r>
              <a:rPr lang="en-US" sz="3600" b="1" dirty="0" smtClean="0">
                <a:latin typeface="Trebuchet MS" panose="020B0603020202020204" pitchFamily="34" charset="0"/>
              </a:rPr>
              <a:t>Predatory Financial Practices </a:t>
            </a:r>
            <a:br>
              <a:rPr lang="en-US" sz="3600" b="1" dirty="0" smtClean="0">
                <a:latin typeface="Trebuchet MS" panose="020B0603020202020204" pitchFamily="34" charset="0"/>
              </a:rPr>
            </a:br>
            <a:r>
              <a:rPr lang="en-US" sz="3600" b="1" dirty="0" smtClean="0">
                <a:latin typeface="Trebuchet MS" panose="020B0603020202020204" pitchFamily="34" charset="0"/>
              </a:rPr>
              <a:t>Affect Families</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latin typeface="Trebuchet MS" panose="020B0603020202020204" pitchFamily="34" charset="0"/>
              </a:rPr>
              <a:t>Just </a:t>
            </a:r>
            <a:r>
              <a:rPr lang="en-US" dirty="0">
                <a:solidFill>
                  <a:srgbClr val="FF0000"/>
                </a:solidFill>
                <a:latin typeface="Trebuchet MS" panose="020B0603020202020204" pitchFamily="34" charset="0"/>
              </a:rPr>
              <a:t>14 percent of borrowers say they can afford to repay</a:t>
            </a:r>
            <a:r>
              <a:rPr lang="en-US" dirty="0">
                <a:latin typeface="Trebuchet MS" panose="020B0603020202020204" pitchFamily="34" charset="0"/>
              </a:rPr>
              <a:t> an average payday loan out of their </a:t>
            </a:r>
            <a:r>
              <a:rPr lang="en-US" smtClean="0">
                <a:latin typeface="Trebuchet MS" panose="020B0603020202020204" pitchFamily="34" charset="0"/>
              </a:rPr>
              <a:t>monthly budget.</a:t>
            </a:r>
            <a:endParaRPr lang="en-US" dirty="0" smtClean="0">
              <a:latin typeface="Trebuchet MS" panose="020B0603020202020204" pitchFamily="34" charset="0"/>
            </a:endParaRPr>
          </a:p>
          <a:p>
            <a:pPr marL="0" indent="0">
              <a:buNone/>
            </a:pPr>
            <a:r>
              <a:rPr lang="en-US" sz="1400" i="1" dirty="0" smtClean="0">
                <a:latin typeface="Trebuchet MS" panose="020B0603020202020204" pitchFamily="34" charset="0"/>
              </a:rPr>
              <a:t>-</a:t>
            </a:r>
            <a:r>
              <a:rPr lang="en-US" sz="1400" i="1" dirty="0" err="1" smtClean="0">
                <a:latin typeface="Trebuchet MS" panose="020B0603020202020204" pitchFamily="34" charset="0"/>
              </a:rPr>
              <a:t>Souce</a:t>
            </a:r>
            <a:r>
              <a:rPr lang="en-US" sz="1400" i="1" dirty="0" smtClean="0">
                <a:latin typeface="Trebuchet MS" panose="020B0603020202020204" pitchFamily="34" charset="0"/>
              </a:rPr>
              <a:t>: Pew Charitable Trusts</a:t>
            </a:r>
          </a:p>
          <a:p>
            <a:pPr marL="0" indent="0">
              <a:buNone/>
            </a:pPr>
            <a:endParaRPr lang="en-US" dirty="0"/>
          </a:p>
          <a:p>
            <a:pPr marL="0" indent="0">
              <a:buNone/>
            </a:pPr>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95600"/>
            <a:ext cx="3276601" cy="33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73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US" b="1" dirty="0" smtClean="0"/>
              <a:t>Predatory Financial Practices </a:t>
            </a:r>
            <a:br>
              <a:rPr lang="en-US" b="1" dirty="0" smtClean="0"/>
            </a:br>
            <a:r>
              <a:rPr lang="en-US" b="1" dirty="0" smtClean="0"/>
              <a:t>Affect Families</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HEALTH:</a:t>
            </a:r>
          </a:p>
          <a:p>
            <a:pPr marL="0" indent="0">
              <a:buNone/>
            </a:pPr>
            <a:r>
              <a:rPr lang="en-US" dirty="0" smtClean="0"/>
              <a:t>The impetus </a:t>
            </a:r>
          </a:p>
          <a:p>
            <a:pPr marL="0" indent="0">
              <a:buNone/>
            </a:pPr>
            <a:r>
              <a:rPr lang="en-US" dirty="0" smtClean="0"/>
              <a:t>for a FIRST </a:t>
            </a:r>
          </a:p>
          <a:p>
            <a:pPr marL="0" indent="0">
              <a:buNone/>
            </a:pPr>
            <a:r>
              <a:rPr lang="en-US" dirty="0" smtClean="0"/>
              <a:t>payday loan is </a:t>
            </a:r>
          </a:p>
          <a:p>
            <a:pPr marL="0" indent="0">
              <a:buNone/>
            </a:pPr>
            <a:r>
              <a:rPr lang="en-US" dirty="0" smtClean="0"/>
              <a:t>often a </a:t>
            </a:r>
            <a:r>
              <a:rPr lang="en-US" dirty="0" smtClean="0">
                <a:solidFill>
                  <a:srgbClr val="FF0000"/>
                </a:solidFill>
              </a:rPr>
              <a:t>medical </a:t>
            </a:r>
          </a:p>
          <a:p>
            <a:pPr marL="0" indent="0">
              <a:buNone/>
            </a:pPr>
            <a:r>
              <a:rPr lang="en-US" dirty="0" smtClean="0">
                <a:solidFill>
                  <a:srgbClr val="FF0000"/>
                </a:solidFill>
              </a:rPr>
              <a:t>expense.</a:t>
            </a:r>
          </a:p>
          <a:p>
            <a:pPr marL="0" indent="0">
              <a:buNone/>
            </a:pPr>
            <a:endParaRPr lang="en-US" dirty="0" smtClean="0">
              <a:solidFill>
                <a:srgbClr val="FF0000"/>
              </a:solidFill>
            </a:endParaRPr>
          </a:p>
          <a:p>
            <a:pPr marL="0" indent="0">
              <a:buNone/>
            </a:pPr>
            <a:endParaRPr lang="en-US" dirty="0" smtClean="0">
              <a:solidFill>
                <a:srgbClr val="FF0000"/>
              </a:solidFill>
            </a:endParaRPr>
          </a:p>
          <a:p>
            <a:pPr marL="457200" lvl="1" indent="0">
              <a:buNone/>
            </a:pPr>
            <a:endParaRPr lang="en-US" dirty="0" smtClean="0"/>
          </a:p>
          <a:p>
            <a:endParaRPr lang="en-US" dirty="0"/>
          </a:p>
          <a:p>
            <a:endParaRPr lang="en-US" dirty="0" smtClean="0"/>
          </a:p>
          <a:p>
            <a:endParaRPr lang="en-US" dirty="0"/>
          </a:p>
        </p:txBody>
      </p:sp>
      <p:pic>
        <p:nvPicPr>
          <p:cNvPr id="4098" name="Picture 2" descr="C:\Users\Howard\AppData\Local\Microsoft\Windows\INetCache\IE\BX3HAL38\3995582766_89d534ef4b_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836" y="1752600"/>
            <a:ext cx="548687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7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smtClean="0">
                <a:latin typeface="Trebuchet MS" panose="020B0603020202020204" pitchFamily="34" charset="0"/>
              </a:rPr>
              <a:t>Predatory Financial Practices </a:t>
            </a:r>
            <a:br>
              <a:rPr lang="en-US" sz="3600" b="1" dirty="0" smtClean="0">
                <a:latin typeface="Trebuchet MS" panose="020B0603020202020204" pitchFamily="34" charset="0"/>
              </a:rPr>
            </a:br>
            <a:r>
              <a:rPr lang="en-US" sz="3600" b="1" dirty="0" smtClean="0">
                <a:latin typeface="Trebuchet MS" panose="020B0603020202020204" pitchFamily="34" charset="0"/>
              </a:rPr>
              <a:t>Affect Families</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3000" dirty="0" smtClean="0">
                <a:latin typeface="Trebuchet MS" panose="020B0603020202020204" pitchFamily="34" charset="0"/>
              </a:rPr>
              <a:t>The costs of churning payday loans can keep families from affording medical expenses (like the mom who </a:t>
            </a:r>
          </a:p>
          <a:p>
            <a:pPr marL="0" indent="0">
              <a:buNone/>
            </a:pPr>
            <a:r>
              <a:rPr lang="en-US" sz="3000" dirty="0" smtClean="0">
                <a:latin typeface="Trebuchet MS" panose="020B0603020202020204" pitchFamily="34" charset="0"/>
              </a:rPr>
              <a:t>couldn’t buy the </a:t>
            </a:r>
          </a:p>
          <a:p>
            <a:pPr marL="0" indent="0">
              <a:buNone/>
            </a:pPr>
            <a:r>
              <a:rPr lang="en-US" sz="3000" dirty="0" smtClean="0">
                <a:latin typeface="Trebuchet MS" panose="020B0603020202020204" pitchFamily="34" charset="0"/>
              </a:rPr>
              <a:t>inhaler and the </a:t>
            </a:r>
          </a:p>
          <a:p>
            <a:pPr marL="0" indent="0">
              <a:buNone/>
            </a:pPr>
            <a:r>
              <a:rPr lang="en-US" sz="3000" dirty="0" smtClean="0">
                <a:latin typeface="Trebuchet MS" panose="020B0603020202020204" pitchFamily="34" charset="0"/>
              </a:rPr>
              <a:t>nebulizer from </a:t>
            </a:r>
          </a:p>
          <a:p>
            <a:pPr marL="0" indent="0">
              <a:buNone/>
            </a:pPr>
            <a:r>
              <a:rPr lang="en-US" sz="3000" dirty="0" smtClean="0">
                <a:latin typeface="Trebuchet MS" panose="020B0603020202020204" pitchFamily="34" charset="0"/>
              </a:rPr>
              <a:t>the same </a:t>
            </a:r>
          </a:p>
          <a:p>
            <a:pPr marL="0" indent="0">
              <a:buNone/>
            </a:pPr>
            <a:r>
              <a:rPr lang="en-US" sz="3000" dirty="0" smtClean="0">
                <a:latin typeface="Trebuchet MS" panose="020B0603020202020204" pitchFamily="34" charset="0"/>
              </a:rPr>
              <a:t>paycheck </a:t>
            </a:r>
          </a:p>
          <a:p>
            <a:pPr marL="0" indent="0">
              <a:buNone/>
            </a:pPr>
            <a:r>
              <a:rPr lang="en-US" sz="3000" dirty="0" smtClean="0">
                <a:latin typeface="Trebuchet MS" panose="020B0603020202020204" pitchFamily="34" charset="0"/>
              </a:rPr>
              <a:t>and still make </a:t>
            </a:r>
          </a:p>
          <a:p>
            <a:pPr marL="0" indent="0">
              <a:buNone/>
            </a:pPr>
            <a:r>
              <a:rPr lang="en-US" sz="3000" dirty="0" smtClean="0">
                <a:latin typeface="Trebuchet MS" panose="020B0603020202020204" pitchFamily="34" charset="0"/>
              </a:rPr>
              <a:t>her loan payment)</a:t>
            </a:r>
          </a:p>
          <a:p>
            <a:pPr marL="0" indent="0">
              <a:buNone/>
            </a:pPr>
            <a:endParaRPr lang="en-US" dirty="0" smtClean="0"/>
          </a:p>
          <a:p>
            <a:pPr marL="0" indent="0">
              <a:buNone/>
            </a:pPr>
            <a:endParaRPr lang="en-US" dirty="0" smtClean="0">
              <a:solidFill>
                <a:srgbClr val="FF0000"/>
              </a:solidFill>
            </a:endParaRPr>
          </a:p>
          <a:p>
            <a:pPr marL="457200" lvl="1" indent="0">
              <a:buNone/>
            </a:pPr>
            <a:endParaRPr lang="en-US" dirty="0" smtClean="0"/>
          </a:p>
          <a:p>
            <a:endParaRPr lang="en-US" dirty="0"/>
          </a:p>
          <a:p>
            <a:endParaRPr lang="en-US" dirty="0" smtClean="0"/>
          </a:p>
          <a:p>
            <a:endParaRPr lang="en-US" dirty="0"/>
          </a:p>
        </p:txBody>
      </p:sp>
      <p:pic>
        <p:nvPicPr>
          <p:cNvPr id="5123" name="Picture 3" descr="C:\Users\Howard\AppData\Local\Microsoft\Windows\INetCache\IE\UPJ37PFD\health_cost_ch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880" y="2667000"/>
            <a:ext cx="4880042" cy="323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US" b="1" dirty="0" smtClean="0"/>
              <a:t>Predatory Financial Practices </a:t>
            </a:r>
            <a:br>
              <a:rPr lang="en-US" b="1" dirty="0" smtClean="0"/>
            </a:br>
            <a:r>
              <a:rPr lang="en-US" b="1" dirty="0" smtClean="0"/>
              <a:t>Affect Families</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Financial distress leads to </a:t>
            </a:r>
          </a:p>
          <a:p>
            <a:pPr marL="0" indent="0">
              <a:buNone/>
            </a:pPr>
            <a:r>
              <a:rPr lang="en-US" dirty="0" smtClean="0">
                <a:solidFill>
                  <a:srgbClr val="FF0000"/>
                </a:solidFill>
              </a:rPr>
              <a:t>physical distress, anxiety </a:t>
            </a:r>
          </a:p>
          <a:p>
            <a:pPr marL="0" indent="0">
              <a:buNone/>
            </a:pPr>
            <a:r>
              <a:rPr lang="en-US" dirty="0" smtClean="0">
                <a:solidFill>
                  <a:srgbClr val="FF0000"/>
                </a:solidFill>
              </a:rPr>
              <a:t>and depression.</a:t>
            </a:r>
          </a:p>
          <a:p>
            <a:pPr marL="0" indent="0">
              <a:buNone/>
            </a:pPr>
            <a:endParaRPr lang="en-US" dirty="0" smtClean="0">
              <a:solidFill>
                <a:srgbClr val="FF0000"/>
              </a:solidFill>
            </a:endParaRPr>
          </a:p>
          <a:p>
            <a:pPr marL="457200" lvl="1" indent="0">
              <a:buNone/>
            </a:pPr>
            <a:endParaRPr lang="en-US" dirty="0" smtClean="0"/>
          </a:p>
          <a:p>
            <a:endParaRPr lang="en-US" dirty="0"/>
          </a:p>
          <a:p>
            <a:endParaRPr lang="en-US" dirty="0" smtClean="0"/>
          </a:p>
          <a:p>
            <a:endParaRPr lang="en-US" dirty="0"/>
          </a:p>
        </p:txBody>
      </p:sp>
      <p:pic>
        <p:nvPicPr>
          <p:cNvPr id="6146" name="Picture 2" descr="C:\Users\Howard\AppData\Local\Microsoft\Windows\INetCache\IE\BX3HAL38\deb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429000" cy="463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2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Trebuchet MS" panose="020B0603020202020204" pitchFamily="34" charset="0"/>
              </a:rPr>
              <a:t>Predatory Financial </a:t>
            </a:r>
            <a:r>
              <a:rPr lang="en-US" sz="3600" b="1" dirty="0" smtClean="0">
                <a:latin typeface="Trebuchet MS" panose="020B0603020202020204" pitchFamily="34" charset="0"/>
              </a:rPr>
              <a:t>Practices </a:t>
            </a:r>
            <a:br>
              <a:rPr lang="en-US" sz="3600" b="1" dirty="0" smtClean="0">
                <a:latin typeface="Trebuchet MS" panose="020B0603020202020204" pitchFamily="34" charset="0"/>
              </a:rPr>
            </a:br>
            <a:r>
              <a:rPr lang="en-US" sz="3600" b="1" dirty="0" smtClean="0">
                <a:latin typeface="Trebuchet MS" panose="020B0603020202020204" pitchFamily="34" charset="0"/>
              </a:rPr>
              <a:t>Affect Families</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lvl="0" indent="0">
              <a:buNone/>
            </a:pPr>
            <a:r>
              <a:rPr lang="en-US" dirty="0" smtClean="0"/>
              <a:t> </a:t>
            </a:r>
            <a:endParaRPr lang="en-US" dirty="0"/>
          </a:p>
          <a:p>
            <a:pPr marL="0" lvl="0" indent="0">
              <a:buNone/>
            </a:pPr>
            <a:r>
              <a:rPr lang="en-US" dirty="0" smtClean="0"/>
              <a:t> </a:t>
            </a:r>
            <a:endParaRPr lang="en-US" dirty="0"/>
          </a:p>
          <a:p>
            <a:endParaRPr lang="en-US" dirty="0" smtClean="0"/>
          </a:p>
          <a:p>
            <a:pPr marL="0" indent="0">
              <a:buNone/>
            </a:pPr>
            <a:endParaRPr lang="en-US" dirty="0"/>
          </a:p>
        </p:txBody>
      </p:sp>
      <p:pic>
        <p:nvPicPr>
          <p:cNvPr id="5" name="Picture 2" descr="C:\Users\Howard\AppData\Local\Microsoft\Windows\INetCache\IE\PE03KABO\Slid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36474"/>
            <a:ext cx="6248400" cy="475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Payday Borrowers By Income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1" y="1535430"/>
            <a:ext cx="7314787" cy="5303520"/>
          </a:xfrm>
        </p:spPr>
      </p:pic>
      <p:sp>
        <p:nvSpPr>
          <p:cNvPr id="5" name="Title 1"/>
          <p:cNvSpPr txBox="1">
            <a:spLocks/>
          </p:cNvSpPr>
          <p:nvPr/>
        </p:nvSpPr>
        <p:spPr>
          <a:xfrm>
            <a:off x="609600" y="427038"/>
            <a:ext cx="8229600" cy="1143000"/>
          </a:xfrm>
          <a:prstGeom prst="rect">
            <a:avLst/>
          </a:prstGeom>
          <a:solidFill>
            <a:schemeClr val="accent3"/>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Trebuchet MS" panose="020B0603020202020204" pitchFamily="34" charset="0"/>
              </a:rPr>
              <a:t>Payday Loan Borrowers By Income</a:t>
            </a:r>
            <a:endParaRPr lang="en-US" sz="3600" b="1" dirty="0">
              <a:latin typeface="Trebuchet MS" panose="020B0603020202020204" pitchFamily="34" charset="0"/>
            </a:endParaRPr>
          </a:p>
        </p:txBody>
      </p:sp>
    </p:spTree>
    <p:extLst>
      <p:ext uri="{BB962C8B-B14F-4D97-AF65-F5344CB8AC3E}">
        <p14:creationId xmlns:p14="http://schemas.microsoft.com/office/powerpoint/2010/main" val="155925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 y="-1447800"/>
            <a:ext cx="9448800" cy="1196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03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p:cNvCxnSpPr>
            <a:stCxn id="28" idx="2"/>
            <a:endCxn id="35" idx="0"/>
          </p:cNvCxnSpPr>
          <p:nvPr/>
        </p:nvCxnSpPr>
        <p:spPr>
          <a:xfrm flipV="1">
            <a:off x="7234626" y="5631012"/>
            <a:ext cx="0" cy="796432"/>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0" y="3962401"/>
            <a:ext cx="4413688" cy="4572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824292" y="316524"/>
            <a:ext cx="3330445" cy="905086"/>
            <a:chOff x="1371600" y="114664"/>
            <a:chExt cx="5486400" cy="1268126"/>
          </a:xfrm>
          <a:solidFill>
            <a:schemeClr val="accent6">
              <a:lumMod val="40000"/>
              <a:lumOff val="60000"/>
            </a:schemeClr>
          </a:solidFill>
        </p:grpSpPr>
        <p:sp>
          <p:nvSpPr>
            <p:cNvPr id="7" name="Rectangle 6"/>
            <p:cNvSpPr/>
            <p:nvPr/>
          </p:nvSpPr>
          <p:spPr>
            <a:xfrm>
              <a:off x="1371600" y="114664"/>
              <a:ext cx="5486400" cy="12681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46581" y="184493"/>
              <a:ext cx="5136438" cy="355765"/>
            </a:xfrm>
            <a:prstGeom prst="rect">
              <a:avLst/>
            </a:prstGeom>
            <a:grpFill/>
          </p:spPr>
          <p:txBody>
            <a:bodyPr wrap="square" rtlCol="0">
              <a:spAutoFit/>
            </a:bodyPr>
            <a:lstStyle/>
            <a:p>
              <a:pPr algn="just">
                <a:spcBef>
                  <a:spcPts val="1200"/>
                </a:spcBef>
              </a:pPr>
              <a:r>
                <a:rPr lang="en-US" sz="1050" dirty="0" smtClean="0">
                  <a:latin typeface="Georgia" panose="02040502050405020303" pitchFamily="18" charset="0"/>
                </a:rPr>
                <a:t> </a:t>
              </a:r>
              <a:endParaRPr lang="en-US" sz="1050" b="1" dirty="0">
                <a:latin typeface="Georgia" panose="02040502050405020303" pitchFamily="18" charset="0"/>
              </a:endParaRPr>
            </a:p>
          </p:txBody>
        </p:sp>
      </p:grpSp>
      <p:pic>
        <p:nvPicPr>
          <p:cNvPr id="9" name="Picture 8"/>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1125031"/>
            <a:ext cx="2209800" cy="1815260"/>
          </a:xfrm>
          <a:prstGeom prst="rect">
            <a:avLst/>
          </a:prstGeom>
        </p:spPr>
      </p:pic>
      <p:graphicFrame>
        <p:nvGraphicFramePr>
          <p:cNvPr id="10" name="Diagram 9"/>
          <p:cNvGraphicFramePr/>
          <p:nvPr>
            <p:extLst>
              <p:ext uri="{D42A27DB-BD31-4B8C-83A1-F6EECF244321}">
                <p14:modId xmlns:p14="http://schemas.microsoft.com/office/powerpoint/2010/main" val="573951741"/>
              </p:ext>
            </p:extLst>
          </p:nvPr>
        </p:nvGraphicFramePr>
        <p:xfrm>
          <a:off x="3457689" y="2335823"/>
          <a:ext cx="4771913" cy="1626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032324" y="1600200"/>
            <a:ext cx="2244276" cy="400110"/>
          </a:xfrm>
          <a:prstGeom prst="rect">
            <a:avLst/>
          </a:prstGeom>
          <a:noFill/>
        </p:spPr>
        <p:txBody>
          <a:bodyPr wrap="square" rtlCol="0">
            <a:spAutoFit/>
          </a:bodyPr>
          <a:lstStyle/>
          <a:p>
            <a:pPr algn="ctr"/>
            <a:r>
              <a:rPr lang="en-US" sz="2000" b="1" dirty="0">
                <a:solidFill>
                  <a:schemeClr val="accent4">
                    <a:lumMod val="75000"/>
                  </a:schemeClr>
                </a:solidFill>
                <a:latin typeface="Century Gothic" panose="020B0502020202020204" pitchFamily="34" charset="0"/>
              </a:rPr>
              <a:t>Texas</a:t>
            </a:r>
            <a:endParaRPr lang="en-US" sz="2000" dirty="0">
              <a:solidFill>
                <a:schemeClr val="accent4">
                  <a:lumMod val="75000"/>
                </a:schemeClr>
              </a:solidFill>
              <a:latin typeface="Century Gothic" panose="020B0502020202020204" pitchFamily="34" charset="0"/>
            </a:endParaRPr>
          </a:p>
        </p:txBody>
      </p:sp>
      <p:sp>
        <p:nvSpPr>
          <p:cNvPr id="12" name="TextBox 11"/>
          <p:cNvSpPr txBox="1"/>
          <p:nvPr/>
        </p:nvSpPr>
        <p:spPr>
          <a:xfrm>
            <a:off x="808078" y="2940291"/>
            <a:ext cx="2241735" cy="1031047"/>
          </a:xfrm>
          <a:prstGeom prst="rect">
            <a:avLst/>
          </a:prstGeom>
          <a:noFill/>
        </p:spPr>
        <p:txBody>
          <a:bodyPr wrap="square" lIns="91436" tIns="45718" rIns="91436" bIns="45718" rtlCol="0">
            <a:spAutoFit/>
          </a:bodyPr>
          <a:lstStyle/>
          <a:p>
            <a:pPr algn="ctr"/>
            <a:r>
              <a:rPr lang="en-US" sz="2500" b="1" dirty="0">
                <a:solidFill>
                  <a:schemeClr val="tx1">
                    <a:lumMod val="65000"/>
                    <a:lumOff val="35000"/>
                  </a:schemeClr>
                </a:solidFill>
                <a:latin typeface="Century Gothic" panose="020B0502020202020204" pitchFamily="34" charset="0"/>
              </a:rPr>
              <a:t>$ </a:t>
            </a:r>
            <a:r>
              <a:rPr lang="en-US" sz="2500" b="1" dirty="0" smtClean="0">
                <a:solidFill>
                  <a:schemeClr val="tx1">
                    <a:lumMod val="65000"/>
                    <a:lumOff val="35000"/>
                  </a:schemeClr>
                </a:solidFill>
                <a:latin typeface="Century Gothic" panose="020B0502020202020204" pitchFamily="34" charset="0"/>
              </a:rPr>
              <a:t>5.2 </a:t>
            </a:r>
            <a:r>
              <a:rPr lang="en-US" sz="2500" b="1" dirty="0">
                <a:solidFill>
                  <a:schemeClr val="tx1">
                    <a:lumMod val="65000"/>
                    <a:lumOff val="35000"/>
                  </a:schemeClr>
                </a:solidFill>
                <a:latin typeface="Century Gothic" panose="020B0502020202020204" pitchFamily="34" charset="0"/>
              </a:rPr>
              <a:t>Billion</a:t>
            </a:r>
            <a:r>
              <a:rPr lang="en-US" dirty="0">
                <a:solidFill>
                  <a:schemeClr val="tx1">
                    <a:lumMod val="65000"/>
                    <a:lumOff val="35000"/>
                  </a:schemeClr>
                </a:solidFill>
              </a:rPr>
              <a:t/>
            </a:r>
            <a:br>
              <a:rPr lang="en-US" dirty="0">
                <a:solidFill>
                  <a:schemeClr val="tx1">
                    <a:lumMod val="65000"/>
                    <a:lumOff val="35000"/>
                  </a:schemeClr>
                </a:solidFill>
              </a:rPr>
            </a:br>
            <a:r>
              <a:rPr lang="en-US" sz="1200" dirty="0">
                <a:solidFill>
                  <a:schemeClr val="tx1">
                    <a:lumMod val="65000"/>
                    <a:lumOff val="35000"/>
                  </a:schemeClr>
                </a:solidFill>
                <a:latin typeface="Century Gothic" panose="020B0502020202020204" pitchFamily="34" charset="0"/>
              </a:rPr>
              <a:t>The industry of payday and auto-title </a:t>
            </a:r>
            <a:r>
              <a:rPr lang="en-US" sz="1200" dirty="0" smtClean="0">
                <a:solidFill>
                  <a:schemeClr val="tx1">
                    <a:lumMod val="65000"/>
                    <a:lumOff val="35000"/>
                  </a:schemeClr>
                </a:solidFill>
                <a:latin typeface="Century Gothic" panose="020B0502020202020204" pitchFamily="34" charset="0"/>
              </a:rPr>
              <a:t>lending in our state</a:t>
            </a:r>
            <a:endParaRPr lang="en-US" sz="1200" dirty="0">
              <a:solidFill>
                <a:schemeClr val="tx1">
                  <a:lumMod val="65000"/>
                  <a:lumOff val="35000"/>
                </a:schemeClr>
              </a:solidFill>
              <a:latin typeface="Century Gothic" panose="020B0502020202020204" pitchFamily="34" charset="0"/>
            </a:endParaRPr>
          </a:p>
        </p:txBody>
      </p:sp>
      <p:sp>
        <p:nvSpPr>
          <p:cNvPr id="13" name="TextBox 12"/>
          <p:cNvSpPr txBox="1"/>
          <p:nvPr/>
        </p:nvSpPr>
        <p:spPr>
          <a:xfrm>
            <a:off x="4612171" y="1548457"/>
            <a:ext cx="3925516" cy="276995"/>
          </a:xfrm>
          <a:prstGeom prst="rect">
            <a:avLst/>
          </a:prstGeom>
          <a:noFill/>
        </p:spPr>
        <p:txBody>
          <a:bodyPr wrap="square" lIns="91436" tIns="45718" rIns="91436" bIns="45718" rtlCol="0">
            <a:spAutoFit/>
          </a:bodyPr>
          <a:lstStyle/>
          <a:p>
            <a:pPr algn="just"/>
            <a:r>
              <a:rPr lang="en-US" sz="1200" dirty="0" smtClean="0">
                <a:solidFill>
                  <a:schemeClr val="tx1">
                    <a:lumMod val="65000"/>
                    <a:lumOff val="35000"/>
                  </a:schemeClr>
                </a:solidFill>
                <a:latin typeface="Georgia" panose="02040502050405020303" pitchFamily="18" charset="0"/>
              </a:rPr>
              <a:t> </a:t>
            </a:r>
            <a:endParaRPr lang="en-US" sz="1200" dirty="0">
              <a:solidFill>
                <a:schemeClr val="tx1">
                  <a:lumMod val="65000"/>
                  <a:lumOff val="35000"/>
                </a:schemeClr>
              </a:solidFill>
              <a:latin typeface="Georgia" panose="02040502050405020303" pitchFamily="18" charset="0"/>
            </a:endParaRPr>
          </a:p>
        </p:txBody>
      </p:sp>
      <p:sp>
        <p:nvSpPr>
          <p:cNvPr id="14" name="TextBox 13"/>
          <p:cNvSpPr txBox="1"/>
          <p:nvPr/>
        </p:nvSpPr>
        <p:spPr>
          <a:xfrm>
            <a:off x="1184724" y="1880894"/>
            <a:ext cx="2070531" cy="400110"/>
          </a:xfrm>
          <a:prstGeom prst="rect">
            <a:avLst/>
          </a:prstGeom>
          <a:noFill/>
        </p:spPr>
        <p:txBody>
          <a:bodyPr wrap="square" rtlCol="0">
            <a:spAutoFit/>
          </a:bodyPr>
          <a:lstStyle/>
          <a:p>
            <a:pPr algn="ctr"/>
            <a:r>
              <a:rPr lang="en-US" sz="2000" b="1" dirty="0">
                <a:solidFill>
                  <a:schemeClr val="accent4">
                    <a:lumMod val="75000"/>
                  </a:schemeClr>
                </a:solidFill>
                <a:latin typeface="Century Gothic" panose="020B0502020202020204" pitchFamily="34" charset="0"/>
              </a:rPr>
              <a:t>i</a:t>
            </a:r>
            <a:r>
              <a:rPr lang="en-US" sz="2000" b="1" dirty="0" smtClean="0">
                <a:solidFill>
                  <a:schemeClr val="accent4">
                    <a:lumMod val="75000"/>
                  </a:schemeClr>
                </a:solidFill>
                <a:latin typeface="Century Gothic" panose="020B0502020202020204" pitchFamily="34" charset="0"/>
              </a:rPr>
              <a:t>n </a:t>
            </a:r>
            <a:r>
              <a:rPr lang="en-US" sz="2000" b="1" dirty="0" smtClean="0">
                <a:solidFill>
                  <a:schemeClr val="accent4">
                    <a:lumMod val="75000"/>
                  </a:schemeClr>
                </a:solidFill>
                <a:latin typeface="Century Gothic" panose="020B0502020202020204" pitchFamily="34" charset="0"/>
              </a:rPr>
              <a:t>2018</a:t>
            </a:r>
            <a:endParaRPr lang="en-US" sz="2000" dirty="0">
              <a:solidFill>
                <a:schemeClr val="accent4">
                  <a:lumMod val="75000"/>
                </a:schemeClr>
              </a:solidFill>
              <a:latin typeface="Century Gothic" panose="020B0502020202020204" pitchFamily="34" charset="0"/>
            </a:endParaRPr>
          </a:p>
        </p:txBody>
      </p:sp>
      <p:sp>
        <p:nvSpPr>
          <p:cNvPr id="16" name="Title 1"/>
          <p:cNvSpPr txBox="1">
            <a:spLocks/>
          </p:cNvSpPr>
          <p:nvPr/>
        </p:nvSpPr>
        <p:spPr>
          <a:xfrm>
            <a:off x="481553" y="67794"/>
            <a:ext cx="5145969" cy="562185"/>
          </a:xfrm>
          <a:prstGeom prst="rect">
            <a:avLst/>
          </a:prstGeom>
        </p:spPr>
        <p:txBody>
          <a:bodyPr vert="horz" lIns="91436" tIns="45718" rIns="91436" bIns="45718"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a:solidFill>
                  <a:schemeClr val="accent6">
                    <a:lumMod val="75000"/>
                  </a:schemeClr>
                </a:solidFill>
                <a:latin typeface="Opificio" panose="02000506000000020004" pitchFamily="2" charset="0"/>
              </a:rPr>
              <a:t>THE</a:t>
            </a:r>
            <a:r>
              <a:rPr lang="en-US" sz="1100" dirty="0">
                <a:solidFill>
                  <a:schemeClr val="accent6">
                    <a:lumMod val="75000"/>
                  </a:schemeClr>
                </a:solidFill>
                <a:latin typeface="Opificio" panose="02000506000000020004" pitchFamily="2" charset="0"/>
              </a:rPr>
              <a:t> </a:t>
            </a:r>
            <a:r>
              <a:rPr lang="en-US" sz="1100" dirty="0" smtClean="0">
                <a:solidFill>
                  <a:schemeClr val="accent6">
                    <a:lumMod val="75000"/>
                  </a:schemeClr>
                </a:solidFill>
                <a:latin typeface="Opificio" panose="02000506000000020004" pitchFamily="2" charset="0"/>
              </a:rPr>
              <a:t> </a:t>
            </a:r>
            <a:r>
              <a:rPr lang="en-US" sz="3800" b="1" dirty="0" smtClean="0">
                <a:solidFill>
                  <a:schemeClr val="accent6">
                    <a:lumMod val="75000"/>
                  </a:schemeClr>
                </a:solidFill>
                <a:latin typeface="Opificio" panose="02000506000000020004" pitchFamily="2" charset="0"/>
              </a:rPr>
              <a:t>PROBLEM</a:t>
            </a:r>
            <a:r>
              <a:rPr lang="en-US" sz="4200" b="1" dirty="0" smtClean="0">
                <a:solidFill>
                  <a:schemeClr val="accent6">
                    <a:lumMod val="75000"/>
                  </a:schemeClr>
                </a:solidFill>
                <a:latin typeface="Opificio" panose="02000506000000020004" pitchFamily="2" charset="0"/>
              </a:rPr>
              <a:t>:</a:t>
            </a:r>
            <a:endParaRPr lang="en-US" sz="2400" dirty="0">
              <a:solidFill>
                <a:schemeClr val="accent6">
                  <a:lumMod val="75000"/>
                </a:schemeClr>
              </a:solidFill>
              <a:latin typeface="Opificio" panose="02000506000000020004" pitchFamily="2" charset="0"/>
            </a:endParaRPr>
          </a:p>
        </p:txBody>
      </p:sp>
      <p:sp>
        <p:nvSpPr>
          <p:cNvPr id="17" name="Title 1"/>
          <p:cNvSpPr txBox="1">
            <a:spLocks/>
          </p:cNvSpPr>
          <p:nvPr/>
        </p:nvSpPr>
        <p:spPr>
          <a:xfrm>
            <a:off x="524659" y="533400"/>
            <a:ext cx="5342741" cy="591631"/>
          </a:xfrm>
          <a:prstGeom prst="rect">
            <a:avLst/>
          </a:prstGeom>
        </p:spPr>
        <p:txBody>
          <a:bodyPr vert="horz" lIns="91436" tIns="45718" rIns="91436" bIns="4571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000"/>
              </a:lnSpc>
              <a:spcBef>
                <a:spcPts val="0"/>
              </a:spcBef>
            </a:pPr>
            <a:r>
              <a:rPr lang="en-US" sz="3200" b="1" dirty="0">
                <a:solidFill>
                  <a:schemeClr val="accent6">
                    <a:lumMod val="75000"/>
                  </a:schemeClr>
                </a:solidFill>
                <a:latin typeface="Opificio" panose="02000506000000020004" pitchFamily="2" charset="0"/>
              </a:rPr>
              <a:t>PAYDAY &amp; AUTO TITLE LOANS</a:t>
            </a:r>
          </a:p>
        </p:txBody>
      </p:sp>
      <p:sp>
        <p:nvSpPr>
          <p:cNvPr id="18" name="Rectangle 1"/>
          <p:cNvSpPr>
            <a:spLocks noChangeArrowheads="1"/>
          </p:cNvSpPr>
          <p:nvPr/>
        </p:nvSpPr>
        <p:spPr bwMode="auto">
          <a:xfrm>
            <a:off x="757191" y="6492576"/>
            <a:ext cx="7938800" cy="230828"/>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spAutoFit/>
          </a:bodyPr>
          <a:lstStyle/>
          <a:p>
            <a:pPr indent="-457200" fontAlgn="base">
              <a:spcBef>
                <a:spcPct val="0"/>
              </a:spcBef>
              <a:spcAft>
                <a:spcPct val="0"/>
              </a:spcAft>
            </a:pPr>
            <a:r>
              <a:rPr lang="en-US" sz="900" b="1" i="1" dirty="0" smtClean="0">
                <a:solidFill>
                  <a:schemeClr val="tx1">
                    <a:lumMod val="50000"/>
                    <a:lumOff val="50000"/>
                  </a:schemeClr>
                </a:solidFill>
                <a:latin typeface="Century Gothic" pitchFamily="34" charset="0"/>
                <a:ea typeface="Calibri" pitchFamily="34" charset="0"/>
                <a:cs typeface="Times New Roman" pitchFamily="18" charset="0"/>
              </a:rPr>
              <a:t>Sources: </a:t>
            </a:r>
            <a:r>
              <a:rPr lang="en-US" sz="900" b="1" i="1" dirty="0">
                <a:solidFill>
                  <a:schemeClr val="tx1">
                    <a:lumMod val="50000"/>
                    <a:lumOff val="50000"/>
                  </a:schemeClr>
                </a:solidFill>
                <a:latin typeface="Century Gothic" pitchFamily="34" charset="0"/>
                <a:ea typeface="Calibri" pitchFamily="34" charset="0"/>
                <a:cs typeface="Times New Roman" pitchFamily="18" charset="0"/>
              </a:rPr>
              <a:t> </a:t>
            </a:r>
            <a:r>
              <a:rPr lang="en-US" sz="900" b="1" i="1" dirty="0" smtClean="0">
                <a:solidFill>
                  <a:schemeClr val="tx1">
                    <a:lumMod val="50000"/>
                    <a:lumOff val="50000"/>
                  </a:schemeClr>
                </a:solidFill>
                <a:latin typeface="Century Gothic" pitchFamily="34" charset="0"/>
                <a:ea typeface="Calibri" pitchFamily="34" charset="0"/>
                <a:cs typeface="Times New Roman" pitchFamily="18" charset="0"/>
              </a:rPr>
              <a:t>Office of Consumer Credit Commissioner  website</a:t>
            </a:r>
            <a:endParaRPr lang="en-US" sz="1200" b="1" i="1" dirty="0">
              <a:solidFill>
                <a:srgbClr val="FF0000"/>
              </a:solidFill>
              <a:latin typeface="Century Gothic" pitchFamily="34" charset="0"/>
              <a:cs typeface="Arial" pitchFamily="34" charset="0"/>
            </a:endParaRPr>
          </a:p>
        </p:txBody>
      </p:sp>
      <p:sp>
        <p:nvSpPr>
          <p:cNvPr id="19" name="TextBox 18"/>
          <p:cNvSpPr txBox="1"/>
          <p:nvPr/>
        </p:nvSpPr>
        <p:spPr>
          <a:xfrm>
            <a:off x="327459" y="3962400"/>
            <a:ext cx="3558741" cy="400110"/>
          </a:xfrm>
          <a:prstGeom prst="rect">
            <a:avLst/>
          </a:prstGeom>
          <a:noFill/>
          <a:ln>
            <a:noFill/>
          </a:ln>
        </p:spPr>
        <p:txBody>
          <a:bodyPr wrap="square" rtlCol="0">
            <a:spAutoFit/>
          </a:bodyPr>
          <a:lstStyle/>
          <a:p>
            <a:pPr algn="ctr"/>
            <a:r>
              <a:rPr lang="en-US" sz="2000" b="1" dirty="0" smtClean="0">
                <a:solidFill>
                  <a:schemeClr val="accent4">
                    <a:lumMod val="75000"/>
                  </a:schemeClr>
                </a:solidFill>
                <a:latin typeface="Century Gothic" panose="020B0502020202020204" pitchFamily="34" charset="0"/>
              </a:rPr>
              <a:t>Our Community </a:t>
            </a:r>
            <a:endParaRPr lang="en-US" sz="2000" dirty="0">
              <a:solidFill>
                <a:schemeClr val="accent4">
                  <a:lumMod val="75000"/>
                </a:schemeClr>
              </a:solidFill>
              <a:latin typeface="Century Gothic" panose="020B0502020202020204" pitchFamily="34" charset="0"/>
            </a:endParaRPr>
          </a:p>
        </p:txBody>
      </p:sp>
      <p:sp>
        <p:nvSpPr>
          <p:cNvPr id="28" name="TextBox 27"/>
          <p:cNvSpPr txBox="1"/>
          <p:nvPr/>
        </p:nvSpPr>
        <p:spPr>
          <a:xfrm>
            <a:off x="5835295" y="4642340"/>
            <a:ext cx="2798661" cy="1785104"/>
          </a:xfrm>
          <a:prstGeom prst="rect">
            <a:avLst/>
          </a:prstGeom>
          <a:noFill/>
        </p:spPr>
        <p:txBody>
          <a:bodyPr wrap="square" rtlCol="0">
            <a:spAutoFit/>
          </a:bodyPr>
          <a:lstStyle/>
          <a:p>
            <a:pPr algn="ctr"/>
            <a:r>
              <a:rPr lang="en-US" b="1" dirty="0" smtClean="0">
                <a:solidFill>
                  <a:schemeClr val="accent4">
                    <a:lumMod val="75000"/>
                  </a:schemeClr>
                </a:solidFill>
                <a:latin typeface="Century Gothic" panose="020B0502020202020204" pitchFamily="34" charset="0"/>
              </a:rPr>
              <a:t>A $1,000 loan </a:t>
            </a:r>
            <a:br>
              <a:rPr lang="en-US" b="1" dirty="0" smtClean="0">
                <a:solidFill>
                  <a:schemeClr val="accent4">
                    <a:lumMod val="75000"/>
                  </a:schemeClr>
                </a:solidFill>
                <a:latin typeface="Century Gothic" panose="020B0502020202020204" pitchFamily="34" charset="0"/>
              </a:rPr>
            </a:br>
            <a:r>
              <a:rPr lang="en-US" b="1" dirty="0" smtClean="0">
                <a:solidFill>
                  <a:schemeClr val="accent4">
                    <a:lumMod val="75000"/>
                  </a:schemeClr>
                </a:solidFill>
                <a:latin typeface="Century Gothic" panose="020B0502020202020204" pitchFamily="34" charset="0"/>
              </a:rPr>
              <a:t>costs a borrower  in Houston</a:t>
            </a:r>
            <a:br>
              <a:rPr lang="en-US" b="1" dirty="0" smtClean="0">
                <a:solidFill>
                  <a:schemeClr val="accent4">
                    <a:lumMod val="75000"/>
                  </a:schemeClr>
                </a:solidFill>
                <a:latin typeface="Century Gothic" panose="020B0502020202020204" pitchFamily="34" charset="0"/>
              </a:rPr>
            </a:br>
            <a:r>
              <a:rPr lang="en-US" sz="3200" b="1" dirty="0" smtClean="0">
                <a:solidFill>
                  <a:schemeClr val="accent4">
                    <a:lumMod val="75000"/>
                  </a:schemeClr>
                </a:solidFill>
                <a:latin typeface="Century Gothic" panose="020B0502020202020204" pitchFamily="34" charset="0"/>
              </a:rPr>
              <a:t>664%</a:t>
            </a:r>
            <a:r>
              <a:rPr lang="en-US" b="1" dirty="0" smtClean="0">
                <a:solidFill>
                  <a:schemeClr val="accent4">
                    <a:lumMod val="75000"/>
                  </a:schemeClr>
                </a:solidFill>
                <a:latin typeface="Century Gothic" panose="020B0502020202020204" pitchFamily="34" charset="0"/>
              </a:rPr>
              <a:t> APR</a:t>
            </a:r>
          </a:p>
          <a:p>
            <a:pPr algn="ctr"/>
            <a:endParaRPr lang="en-US" sz="2400" b="1" dirty="0" smtClean="0">
              <a:solidFill>
                <a:schemeClr val="accent4">
                  <a:lumMod val="75000"/>
                </a:schemeClr>
              </a:solidFill>
              <a:latin typeface="Opificio" panose="02000506000000020004" pitchFamily="2" charset="0"/>
            </a:endParaRPr>
          </a:p>
        </p:txBody>
      </p:sp>
      <p:graphicFrame>
        <p:nvGraphicFramePr>
          <p:cNvPr id="4" name="Diagram 3"/>
          <p:cNvGraphicFramePr/>
          <p:nvPr>
            <p:extLst>
              <p:ext uri="{D42A27DB-BD31-4B8C-83A1-F6EECF244321}">
                <p14:modId xmlns:p14="http://schemas.microsoft.com/office/powerpoint/2010/main" val="4119994628"/>
              </p:ext>
            </p:extLst>
          </p:nvPr>
        </p:nvGraphicFramePr>
        <p:xfrm>
          <a:off x="257181" y="4569988"/>
          <a:ext cx="5403624" cy="18574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1600200" y="6166560"/>
            <a:ext cx="2861743" cy="307777"/>
          </a:xfrm>
          <a:prstGeom prst="rect">
            <a:avLst/>
          </a:prstGeom>
          <a:noFill/>
        </p:spPr>
        <p:txBody>
          <a:bodyPr wrap="square" rtlCol="0">
            <a:spAutoFit/>
          </a:bodyPr>
          <a:lstStyle/>
          <a:p>
            <a:pPr algn="ctr"/>
            <a:r>
              <a:rPr lang="en-US" sz="1400" dirty="0" smtClean="0">
                <a:solidFill>
                  <a:srgbClr val="FF0000"/>
                </a:solidFill>
              </a:rPr>
              <a:t>  </a:t>
            </a:r>
            <a:r>
              <a:rPr lang="en-US" sz="1100" b="1" dirty="0" smtClean="0">
                <a:latin typeface="Century Gothic" panose="020B0502020202020204" pitchFamily="34" charset="0"/>
              </a:rPr>
              <a:t>Houston MSA in 2016</a:t>
            </a:r>
            <a:endParaRPr lang="en-US" sz="1100" b="1" dirty="0">
              <a:latin typeface="Century Gothic" panose="020B0502020202020204" pitchFamily="34" charset="0"/>
            </a:endParaRPr>
          </a:p>
        </p:txBody>
      </p:sp>
      <p:sp>
        <p:nvSpPr>
          <p:cNvPr id="32" name="TextBox 31"/>
          <p:cNvSpPr txBox="1"/>
          <p:nvPr/>
        </p:nvSpPr>
        <p:spPr>
          <a:xfrm>
            <a:off x="5068586" y="4038600"/>
            <a:ext cx="3925516" cy="461661"/>
          </a:xfrm>
          <a:prstGeom prst="rect">
            <a:avLst/>
          </a:prstGeom>
          <a:noFill/>
        </p:spPr>
        <p:txBody>
          <a:bodyPr wrap="square" lIns="91436" tIns="45718" rIns="91436" bIns="45718" rtlCol="0">
            <a:spAutoFit/>
          </a:bodyPr>
          <a:lstStyle/>
          <a:p>
            <a:pPr algn="ctr"/>
            <a:r>
              <a:rPr lang="en-US" sz="1200" b="1" u="sng" dirty="0" smtClean="0">
                <a:solidFill>
                  <a:schemeClr val="tx1">
                    <a:lumMod val="65000"/>
                    <a:lumOff val="35000"/>
                  </a:schemeClr>
                </a:solidFill>
                <a:latin typeface="Century Gothic" panose="020B0502020202020204" pitchFamily="34" charset="0"/>
              </a:rPr>
              <a:t>Millions of dollars are stripped from our community every year!</a:t>
            </a:r>
            <a:endParaRPr lang="en-US" sz="1200" b="1" u="sng" dirty="0">
              <a:solidFill>
                <a:schemeClr val="tx1">
                  <a:lumMod val="65000"/>
                  <a:lumOff val="35000"/>
                </a:schemeClr>
              </a:solidFill>
              <a:latin typeface="Century Gothic" panose="020B0502020202020204" pitchFamily="34" charset="0"/>
            </a:endParaRPr>
          </a:p>
        </p:txBody>
      </p:sp>
      <p:sp>
        <p:nvSpPr>
          <p:cNvPr id="35" name="Title 1"/>
          <p:cNvSpPr txBox="1">
            <a:spLocks/>
          </p:cNvSpPr>
          <p:nvPr/>
        </p:nvSpPr>
        <p:spPr>
          <a:xfrm>
            <a:off x="6189830" y="5631012"/>
            <a:ext cx="2089591" cy="9299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chemeClr val="accent6"/>
              </a:solidFill>
              <a:latin typeface="Opificio" panose="02000506000000020004" pitchFamily="2" charset="0"/>
            </a:endParaRPr>
          </a:p>
          <a:p>
            <a:r>
              <a:rPr lang="en-US" sz="1400" b="1" dirty="0" smtClean="0">
                <a:solidFill>
                  <a:schemeClr val="accent6"/>
                </a:solidFill>
                <a:latin typeface="Opificio" panose="02000506000000020004" pitchFamily="2" charset="0"/>
              </a:rPr>
              <a:t>EMPLOYEES</a:t>
            </a:r>
            <a:r>
              <a:rPr lang="en-US" sz="1400" b="1" dirty="0">
                <a:solidFill>
                  <a:schemeClr val="accent6"/>
                </a:solidFill>
                <a:latin typeface="Opificio" panose="02000506000000020004" pitchFamily="2" charset="0"/>
              </a:rPr>
              <a:t>’</a:t>
            </a:r>
          </a:p>
          <a:p>
            <a:r>
              <a:rPr lang="en-US" sz="1400" b="1" dirty="0">
                <a:solidFill>
                  <a:schemeClr val="accent6"/>
                </a:solidFill>
                <a:latin typeface="Opificio" panose="02000506000000020004" pitchFamily="2" charset="0"/>
              </a:rPr>
              <a:t>FINANCIAL STRESS</a:t>
            </a:r>
          </a:p>
        </p:txBody>
      </p:sp>
    </p:spTree>
    <p:extLst>
      <p:ext uri="{BB962C8B-B14F-4D97-AF65-F5344CB8AC3E}">
        <p14:creationId xmlns:p14="http://schemas.microsoft.com/office/powerpoint/2010/main" val="95062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smtClean="0"/>
              <a:t>Employees want more </a:t>
            </a:r>
            <a:br>
              <a:rPr lang="en-US" sz="3600" b="1" dirty="0" smtClean="0"/>
            </a:br>
            <a:r>
              <a:rPr lang="en-US" sz="3600" b="1" dirty="0" smtClean="0"/>
              <a:t>financial security</a:t>
            </a:r>
            <a:endParaRPr lang="en-US" sz="3600" b="1" dirty="0"/>
          </a:p>
        </p:txBody>
      </p:sp>
      <p:sp>
        <p:nvSpPr>
          <p:cNvPr id="3" name="Content Placeholder 2"/>
          <p:cNvSpPr>
            <a:spLocks noGrp="1"/>
          </p:cNvSpPr>
          <p:nvPr>
            <p:ph idx="1"/>
          </p:nvPr>
        </p:nvSpPr>
        <p:spPr/>
        <p:txBody>
          <a:bodyPr/>
          <a:lstStyle/>
          <a:p>
            <a:pPr marL="0" lvl="0" indent="0">
              <a:buNone/>
            </a:pPr>
            <a:r>
              <a:rPr lang="en-US" dirty="0" smtClean="0">
                <a:latin typeface="Trebuchet MS" panose="020B0603020202020204" pitchFamily="34" charset="0"/>
              </a:rPr>
              <a:t>40% of</a:t>
            </a:r>
            <a:r>
              <a:rPr lang="en-US" dirty="0" smtClean="0">
                <a:latin typeface="Trebuchet MS" panose="020B0603020202020204" pitchFamily="34" charset="0"/>
              </a:rPr>
              <a:t> </a:t>
            </a:r>
            <a:r>
              <a:rPr lang="en-US" dirty="0">
                <a:latin typeface="Trebuchet MS" panose="020B0603020202020204" pitchFamily="34" charset="0"/>
              </a:rPr>
              <a:t>employees reported that they want help in achieving financial </a:t>
            </a:r>
            <a:r>
              <a:rPr lang="en-US" dirty="0" smtClean="0">
                <a:latin typeface="Trebuchet MS" panose="020B0603020202020204" pitchFamily="34" charset="0"/>
              </a:rPr>
              <a:t>security   	</a:t>
            </a:r>
            <a:r>
              <a:rPr lang="en-US" sz="2000" i="1" dirty="0" smtClean="0">
                <a:latin typeface="Trebuchet MS" panose="020B0603020202020204" pitchFamily="34" charset="0"/>
              </a:rPr>
              <a:t>Source</a:t>
            </a:r>
            <a:r>
              <a:rPr lang="en-US" sz="2000" i="1" dirty="0">
                <a:latin typeface="Trebuchet MS" panose="020B0603020202020204" pitchFamily="34" charset="0"/>
              </a:rPr>
              <a:t>:</a:t>
            </a:r>
            <a:r>
              <a:rPr lang="en-US" sz="2000" dirty="0">
                <a:latin typeface="Trebuchet MS" panose="020B0603020202020204" pitchFamily="34" charset="0"/>
              </a:rPr>
              <a:t> </a:t>
            </a:r>
            <a:r>
              <a:rPr lang="en-US" sz="2000" i="1" dirty="0">
                <a:latin typeface="Trebuchet MS" panose="020B0603020202020204" pitchFamily="34" charset="0"/>
              </a:rPr>
              <a:t>MetLife,10th Annual Study of Employee Benefits </a:t>
            </a:r>
            <a:r>
              <a:rPr lang="en-US" sz="2000" i="1" dirty="0" smtClean="0">
                <a:latin typeface="Trebuchet MS" panose="020B0603020202020204" pitchFamily="34" charset="0"/>
              </a:rPr>
              <a:t>	Trends</a:t>
            </a:r>
            <a:r>
              <a:rPr lang="en-US" sz="2000" i="1" dirty="0">
                <a:latin typeface="Trebuchet MS" panose="020B0603020202020204" pitchFamily="34" charset="0"/>
              </a:rPr>
              <a:t>: Seeing Opportunity in Shifting Tides, </a:t>
            </a:r>
            <a:r>
              <a:rPr lang="en-US" sz="2000" i="1" dirty="0" smtClean="0">
                <a:latin typeface="Trebuchet MS" panose="020B0603020202020204" pitchFamily="34" charset="0"/>
              </a:rPr>
              <a:t>2012</a:t>
            </a:r>
          </a:p>
          <a:p>
            <a:pPr lvl="0"/>
            <a:endParaRPr lang="en-US" dirty="0"/>
          </a:p>
          <a:p>
            <a:endParaRPr lang="en-US" dirty="0"/>
          </a:p>
        </p:txBody>
      </p:sp>
      <p:pic>
        <p:nvPicPr>
          <p:cNvPr id="4" name="Picture 12" descr="C:\Users\Howard\AppData\Local\Microsoft\Windows\INetCache\IE\BX3HAL38\Diverse-group-of-people-650x5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99822"/>
            <a:ext cx="3161044" cy="238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6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smtClean="0">
                <a:latin typeface="Trebuchet MS" panose="020B0603020202020204" pitchFamily="34" charset="0"/>
              </a:rPr>
              <a:t>Predatory Financial Practices: </a:t>
            </a:r>
            <a:br>
              <a:rPr lang="en-US" sz="3600" b="1" dirty="0" smtClean="0">
                <a:latin typeface="Trebuchet MS" panose="020B0603020202020204" pitchFamily="34" charset="0"/>
              </a:rPr>
            </a:br>
            <a:r>
              <a:rPr lang="en-US" sz="3600" b="1" dirty="0" smtClean="0">
                <a:latin typeface="Trebuchet MS" panose="020B0603020202020204" pitchFamily="34" charset="0"/>
              </a:rPr>
              <a:t>A National Issue</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Trebuchet MS" panose="020B0603020202020204" pitchFamily="34" charset="0"/>
              </a:rPr>
              <a:t>12 million people </a:t>
            </a:r>
            <a:r>
              <a:rPr lang="en-US" sz="2800" dirty="0">
                <a:latin typeface="Trebuchet MS" panose="020B0603020202020204" pitchFamily="34" charset="0"/>
              </a:rPr>
              <a:t>get payday loans annually</a:t>
            </a:r>
          </a:p>
          <a:p>
            <a:r>
              <a:rPr lang="en-US" sz="2800" dirty="0" smtClean="0">
                <a:latin typeface="Trebuchet MS" panose="020B0603020202020204" pitchFamily="34" charset="0"/>
              </a:rPr>
              <a:t>$</a:t>
            </a:r>
            <a:r>
              <a:rPr lang="en-US" sz="2800" dirty="0">
                <a:latin typeface="Trebuchet MS" panose="020B0603020202020204" pitchFamily="34" charset="0"/>
              </a:rPr>
              <a:t>27 billion in annual loan </a:t>
            </a:r>
            <a:r>
              <a:rPr lang="en-US" sz="2800" dirty="0" smtClean="0">
                <a:latin typeface="Trebuchet MS" panose="020B0603020202020204" pitchFamily="34" charset="0"/>
              </a:rPr>
              <a:t>volume</a:t>
            </a:r>
            <a:endParaRPr lang="en-US" sz="2800" dirty="0">
              <a:latin typeface="Trebuchet MS" panose="020B0603020202020204" pitchFamily="34" charset="0"/>
            </a:endParaRPr>
          </a:p>
          <a:p>
            <a:r>
              <a:rPr lang="en-US" sz="2800" dirty="0">
                <a:latin typeface="Trebuchet MS" panose="020B0603020202020204" pitchFamily="34" charset="0"/>
              </a:rPr>
              <a:t>H</a:t>
            </a:r>
            <a:r>
              <a:rPr lang="en-US" sz="2800" dirty="0" smtClean="0">
                <a:latin typeface="Trebuchet MS" panose="020B0603020202020204" pitchFamily="34" charset="0"/>
              </a:rPr>
              <a:t>igh cost online lenders often manage to circumvent applicable state regulation.</a:t>
            </a:r>
          </a:p>
          <a:p>
            <a:endParaRPr lang="en-US" dirty="0"/>
          </a:p>
        </p:txBody>
      </p:sp>
      <p:pic>
        <p:nvPicPr>
          <p:cNvPr id="1030" name="Picture 6" descr="C:\Users\Howard\AppData\Local\Microsoft\Windows\INetCache\IE\OG8IZU2I\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733800"/>
            <a:ext cx="4103914" cy="246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17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a:latin typeface="Trebuchet MS" panose="020B0603020202020204" pitchFamily="34" charset="0"/>
              </a:rPr>
              <a:t>O</a:t>
            </a:r>
            <a:r>
              <a:rPr lang="en-US" dirty="0" smtClean="0">
                <a:latin typeface="Trebuchet MS" panose="020B0603020202020204" pitchFamily="34" charset="0"/>
              </a:rPr>
              <a:t>nly </a:t>
            </a:r>
            <a:r>
              <a:rPr lang="en-US" dirty="0">
                <a:latin typeface="Trebuchet MS" panose="020B0603020202020204" pitchFamily="34" charset="0"/>
              </a:rPr>
              <a:t>6% of employees strongly agreed that their organization provides training or resources to help them manage their finances more effectively.</a:t>
            </a:r>
          </a:p>
          <a:p>
            <a:pPr marL="0" indent="0" algn="r">
              <a:buNone/>
            </a:pPr>
            <a:r>
              <a:rPr lang="en-US" sz="1600" i="1" dirty="0">
                <a:latin typeface="Trebuchet MS" panose="020B0603020202020204" pitchFamily="34" charset="0"/>
              </a:rPr>
              <a:t>-Source: Jennifer Robison, “The Business Case for Wellbeing,” </a:t>
            </a:r>
          </a:p>
          <a:p>
            <a:pPr marL="0" indent="0" algn="r">
              <a:buNone/>
            </a:pPr>
            <a:r>
              <a:rPr lang="en-US" sz="1600" i="1" dirty="0">
                <a:latin typeface="Trebuchet MS" panose="020B0603020202020204" pitchFamily="34" charset="0"/>
              </a:rPr>
              <a:t>Gallup Business Journal, June 9, 2010</a:t>
            </a:r>
            <a:endParaRPr lang="en-US" sz="1600" dirty="0">
              <a:latin typeface="Trebuchet MS" panose="020B0603020202020204" pitchFamily="34" charset="0"/>
            </a:endParaRPr>
          </a:p>
          <a:p>
            <a:pPr marL="0" indent="0">
              <a:buNone/>
            </a:pPr>
            <a:endParaRPr lang="en-US" dirty="0"/>
          </a:p>
          <a:p>
            <a:pPr marL="0" indent="0">
              <a:buNone/>
            </a:pPr>
            <a:endParaRPr lang="en-US" dirty="0"/>
          </a:p>
        </p:txBody>
      </p:sp>
      <p:sp>
        <p:nvSpPr>
          <p:cNvPr id="5" name="Title 1"/>
          <p:cNvSpPr>
            <a:spLocks noGrp="1"/>
          </p:cNvSpPr>
          <p:nvPr>
            <p:ph type="title"/>
          </p:nvPr>
        </p:nvSpPr>
        <p:spPr>
          <a:solidFill>
            <a:schemeClr val="accent3"/>
          </a:solidFill>
          <a:ln>
            <a:solidFill>
              <a:schemeClr val="accent3">
                <a:lumMod val="75000"/>
              </a:schemeClr>
            </a:solidFill>
          </a:ln>
        </p:spPr>
        <p:txBody>
          <a:bodyPr>
            <a:noAutofit/>
          </a:bodyPr>
          <a:lstStyle/>
          <a:p>
            <a:r>
              <a:rPr lang="en-US" sz="3600" b="1" dirty="0"/>
              <a:t>Employees want more </a:t>
            </a:r>
            <a:br>
              <a:rPr lang="en-US" sz="3600" b="1" dirty="0"/>
            </a:br>
            <a:r>
              <a:rPr lang="en-US" sz="3600" b="1" dirty="0"/>
              <a:t>financial security</a:t>
            </a:r>
            <a:endParaRPr lang="en-US" sz="3600" b="1" dirty="0">
              <a:latin typeface="Trebuchet MS" panose="020B0603020202020204" pitchFamily="34" charset="0"/>
            </a:endParaRPr>
          </a:p>
        </p:txBody>
      </p:sp>
    </p:spTree>
    <p:extLst>
      <p:ext uri="{BB962C8B-B14F-4D97-AF65-F5344CB8AC3E}">
        <p14:creationId xmlns:p14="http://schemas.microsoft.com/office/powerpoint/2010/main" val="421228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sz="3600" b="1" dirty="0" smtClean="0">
                <a:latin typeface="Trebuchet MS" panose="020B0603020202020204" pitchFamily="34" charset="0"/>
              </a:rPr>
              <a:t>Solution: Community Loan Center</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smtClean="0">
              <a:latin typeface="Trebuchet MS" panose="020B0603020202020204" pitchFamily="34" charset="0"/>
            </a:endParaRPr>
          </a:p>
          <a:p>
            <a:pPr marL="0" indent="0">
              <a:buNone/>
            </a:pPr>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a:p>
        </p:txBody>
      </p:sp>
      <p:pic>
        <p:nvPicPr>
          <p:cNvPr id="8194" name="Picture 2" descr="C:\Users\Howard\AppData\Local\Microsoft\Windows\INetCache\IE\OG8IZU2I\keep-calm-we-re-here-to-help-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77485"/>
            <a:ext cx="3886199" cy="453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6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US" sz="4000" b="1" dirty="0">
                <a:latin typeface="Trebuchet MS" panose="020B0603020202020204" pitchFamily="34" charset="0"/>
              </a:rPr>
              <a:t> Community Loan Center</a:t>
            </a:r>
            <a:r>
              <a:rPr lang="en-US" sz="4000" b="1" dirty="0" smtClean="0">
                <a:latin typeface="Trebuchet MS" panose="020B0603020202020204" pitchFamily="34" charset="0"/>
              </a:rPr>
              <a:t/>
            </a:r>
            <a:br>
              <a:rPr lang="en-US" sz="4000" b="1" dirty="0" smtClean="0">
                <a:latin typeface="Trebuchet MS" panose="020B0603020202020204" pitchFamily="34" charset="0"/>
              </a:rPr>
            </a:br>
            <a:r>
              <a:rPr lang="en-US" sz="3600" b="1" dirty="0" smtClean="0">
                <a:latin typeface="Trebuchet MS" panose="020B0603020202020204" pitchFamily="34" charset="0"/>
              </a:rPr>
              <a:t> </a:t>
            </a:r>
            <a:endParaRPr lang="en-US" sz="3600" b="1" dirty="0">
              <a:latin typeface="Trebuchet MS" panose="020B0603020202020204" pitchFamily="34" charset="0"/>
            </a:endParaRPr>
          </a:p>
        </p:txBody>
      </p:sp>
      <p:sp>
        <p:nvSpPr>
          <p:cNvPr id="3" name="Content Placeholder 2"/>
          <p:cNvSpPr>
            <a:spLocks noGrp="1"/>
          </p:cNvSpPr>
          <p:nvPr>
            <p:ph idx="1"/>
          </p:nvPr>
        </p:nvSpPr>
        <p:spPr>
          <a:xfrm>
            <a:off x="304800" y="1828801"/>
            <a:ext cx="8610600" cy="4876800"/>
          </a:xfrm>
        </p:spPr>
        <p:txBody>
          <a:bodyPr>
            <a:normAutofit/>
          </a:bodyPr>
          <a:lstStyle/>
          <a:p>
            <a:pPr marL="0" indent="0">
              <a:buNone/>
            </a:pPr>
            <a:r>
              <a:rPr lang="en-US" dirty="0" smtClean="0">
                <a:latin typeface="Trebuchet MS" panose="020B0603020202020204" pitchFamily="34" charset="0"/>
              </a:rPr>
              <a:t>Alternative:  Market-Based Approach</a:t>
            </a:r>
          </a:p>
          <a:p>
            <a:pPr lvl="1">
              <a:buFont typeface="Arial" panose="020B0604020202020204" pitchFamily="34" charset="0"/>
              <a:buChar char="•"/>
            </a:pPr>
            <a:r>
              <a:rPr lang="en-US" dirty="0" smtClean="0">
                <a:latin typeface="Trebuchet MS" panose="020B0603020202020204" pitchFamily="34" charset="0"/>
              </a:rPr>
              <a:t>Fairly priced small-dollar loans with reasonable terms</a:t>
            </a:r>
          </a:p>
          <a:p>
            <a:pPr lvl="1">
              <a:buFont typeface="Arial" panose="020B0604020202020204" pitchFamily="34" charset="0"/>
              <a:buChar char="•"/>
            </a:pPr>
            <a:r>
              <a:rPr lang="en-US" dirty="0" smtClean="0">
                <a:latin typeface="Trebuchet MS" panose="020B0603020202020204" pitchFamily="34" charset="0"/>
              </a:rPr>
              <a:t>Direct competition to high </a:t>
            </a:r>
            <a:r>
              <a:rPr lang="en-US" dirty="0">
                <a:latin typeface="Trebuchet MS" panose="020B0603020202020204" pitchFamily="34" charset="0"/>
              </a:rPr>
              <a:t>costs </a:t>
            </a:r>
            <a:r>
              <a:rPr lang="en-US" dirty="0" smtClean="0">
                <a:latin typeface="Trebuchet MS" panose="020B0603020202020204" pitchFamily="34" charset="0"/>
              </a:rPr>
              <a:t>lenders</a:t>
            </a:r>
          </a:p>
          <a:p>
            <a:pPr lvl="1">
              <a:buFont typeface="Arial" panose="020B0604020202020204" pitchFamily="34" charset="0"/>
              <a:buChar char="•"/>
            </a:pPr>
            <a:r>
              <a:rPr lang="en-US" dirty="0" smtClean="0">
                <a:latin typeface="Trebuchet MS" panose="020B0603020202020204" pitchFamily="34" charset="0"/>
              </a:rPr>
              <a:t>Employer based loan to workers</a:t>
            </a:r>
          </a:p>
          <a:p>
            <a:pPr marL="457200" lvl="1" indent="0">
              <a:buNone/>
            </a:pPr>
            <a:endParaRPr lang="en-US" dirty="0"/>
          </a:p>
        </p:txBody>
      </p:sp>
      <p:pic>
        <p:nvPicPr>
          <p:cNvPr id="9218" name="Picture 2" descr="C:\Users\Howard\AppData\Local\Microsoft\Windows\INetCache\IE\PE03KABO\royalty-free-money-clipart-illustration-2099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4495800"/>
            <a:ext cx="1905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304800"/>
            <a:ext cx="8229600" cy="1143000"/>
          </a:xfrm>
          <a:prstGeom prst="rect">
            <a:avLst/>
          </a:prstGeom>
          <a:solidFill>
            <a:schemeClr val="accent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latin typeface="Trebuchet MS" panose="020B0603020202020204" pitchFamily="34" charset="0"/>
              </a:rPr>
              <a:t>Community Loan Center</a:t>
            </a:r>
            <a:endParaRPr lang="en-US" sz="3600" b="1" dirty="0">
              <a:latin typeface="Trebuchet MS" panose="020B0603020202020204" pitchFamily="34" charset="0"/>
            </a:endParaRPr>
          </a:p>
        </p:txBody>
      </p:sp>
    </p:spTree>
    <p:extLst>
      <p:ext uri="{BB962C8B-B14F-4D97-AF65-F5344CB8AC3E}">
        <p14:creationId xmlns:p14="http://schemas.microsoft.com/office/powerpoint/2010/main" val="329412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96888"/>
            <a:ext cx="8229600" cy="868362"/>
          </a:xfrm>
          <a:solidFill>
            <a:schemeClr val="accent3"/>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1"/>
          </a:lnRef>
          <a:fillRef idx="3">
            <a:schemeClr val="accent1"/>
          </a:fillRef>
          <a:effectRef idx="3">
            <a:schemeClr val="accent1"/>
          </a:effectRef>
          <a:fontRef idx="minor">
            <a:schemeClr val="lt1"/>
          </a:fontRef>
        </p:style>
        <p:txBody>
          <a:bodyPr rtlCol="0">
            <a:normAutofit/>
          </a:bodyPr>
          <a:lstStyle/>
          <a:p>
            <a:pPr eaLnBrk="1" fontAlgn="auto" hangingPunct="1">
              <a:spcAft>
                <a:spcPts val="0"/>
              </a:spcAft>
              <a:defRPr/>
            </a:pPr>
            <a:r>
              <a:rPr lang="en-US" sz="3600" b="1" dirty="0" smtClean="0">
                <a:solidFill>
                  <a:schemeClr val="tx1"/>
                </a:solidFill>
                <a:latin typeface="Trebuchet MS" panose="020B0603020202020204" pitchFamily="34" charset="0"/>
              </a:rPr>
              <a:t>Small Dollar Loans Comparison</a:t>
            </a:r>
            <a:endParaRPr lang="en-US" sz="3600" b="1" dirty="0">
              <a:solidFill>
                <a:schemeClr val="tx1"/>
              </a:solidFill>
              <a:latin typeface="Trebuchet MS" panose="020B0603020202020204" pitchFamily="34" charset="0"/>
            </a:endParaRP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4244327608"/>
              </p:ext>
            </p:extLst>
          </p:nvPr>
        </p:nvGraphicFramePr>
        <p:xfrm>
          <a:off x="533400" y="1371600"/>
          <a:ext cx="8153400" cy="4953000"/>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358140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762000">
                <a:tc>
                  <a:txBody>
                    <a:bodyPr/>
                    <a:lstStyle/>
                    <a:p>
                      <a:endParaRPr lang="en-US" sz="1800" dirty="0"/>
                    </a:p>
                  </a:txBody>
                  <a:tcPr/>
                </a:tc>
                <a:tc>
                  <a:txBody>
                    <a:bodyPr/>
                    <a:lstStyle/>
                    <a:p>
                      <a:pPr algn="ctr"/>
                      <a:r>
                        <a:rPr lang="en-US" sz="1800" dirty="0" smtClean="0"/>
                        <a:t>Affordable Small Dollar Loan</a:t>
                      </a:r>
                      <a:endParaRPr lang="en-US" sz="1800" dirty="0"/>
                    </a:p>
                  </a:txBody>
                  <a:tcPr anchor="ctr"/>
                </a:tc>
                <a:tc>
                  <a:txBody>
                    <a:bodyPr/>
                    <a:lstStyle/>
                    <a:p>
                      <a:pPr algn="ctr"/>
                      <a:r>
                        <a:rPr lang="en-US" sz="1800" dirty="0" smtClean="0"/>
                        <a:t>Payday Loans</a:t>
                      </a:r>
                      <a:endParaRPr lang="en-US" sz="1800" dirty="0"/>
                    </a:p>
                  </a:txBody>
                  <a:tcPr anchor="ctr"/>
                </a:tc>
                <a:extLst>
                  <a:ext uri="{0D108BD9-81ED-4DB2-BD59-A6C34878D82A}">
                    <a16:rowId xmlns:a16="http://schemas.microsoft.com/office/drawing/2014/main" val="10000"/>
                  </a:ext>
                </a:extLst>
              </a:tr>
              <a:tr h="400050">
                <a:tc>
                  <a:txBody>
                    <a:bodyPr/>
                    <a:lstStyle/>
                    <a:p>
                      <a:r>
                        <a:rPr lang="en-US" sz="2000" dirty="0" smtClean="0"/>
                        <a:t>Loan Amount</a:t>
                      </a:r>
                      <a:endParaRPr lang="en-US" sz="2000" dirty="0"/>
                    </a:p>
                  </a:txBody>
                  <a:tcPr/>
                </a:tc>
                <a:tc>
                  <a:txBody>
                    <a:bodyPr/>
                    <a:lstStyle/>
                    <a:p>
                      <a:r>
                        <a:rPr lang="en-US" sz="1800" dirty="0" smtClean="0"/>
                        <a:t>$1,000</a:t>
                      </a:r>
                      <a:endParaRPr lang="en-US" sz="1800" dirty="0"/>
                    </a:p>
                  </a:txBody>
                  <a:tcPr/>
                </a:tc>
                <a:tc>
                  <a:txBody>
                    <a:bodyPr/>
                    <a:lstStyle/>
                    <a:p>
                      <a:r>
                        <a:rPr lang="en-US" sz="1800" dirty="0" smtClean="0"/>
                        <a:t>$1,000</a:t>
                      </a:r>
                      <a:endParaRPr lang="en-US" sz="1800" dirty="0"/>
                    </a:p>
                  </a:txBody>
                  <a:tcPr/>
                </a:tc>
                <a:extLst>
                  <a:ext uri="{0D108BD9-81ED-4DB2-BD59-A6C34878D82A}">
                    <a16:rowId xmlns:a16="http://schemas.microsoft.com/office/drawing/2014/main" val="10001"/>
                  </a:ext>
                </a:extLst>
              </a:tr>
              <a:tr h="438150">
                <a:tc>
                  <a:txBody>
                    <a:bodyPr/>
                    <a:lstStyle/>
                    <a:p>
                      <a:r>
                        <a:rPr lang="en-US" sz="2000" dirty="0" smtClean="0"/>
                        <a:t>Administrative Fee</a:t>
                      </a:r>
                      <a:endParaRPr lang="en-US" sz="2000" dirty="0"/>
                    </a:p>
                  </a:txBody>
                  <a:tcPr/>
                </a:tc>
                <a:tc>
                  <a:txBody>
                    <a:bodyPr/>
                    <a:lstStyle/>
                    <a:p>
                      <a:r>
                        <a:rPr lang="en-US" sz="1800" dirty="0" smtClean="0"/>
                        <a:t>$20</a:t>
                      </a:r>
                      <a:endParaRPr lang="en-US" sz="1800" dirty="0"/>
                    </a:p>
                  </a:txBody>
                  <a:tcPr/>
                </a:tc>
                <a:tc>
                  <a:txBody>
                    <a:bodyPr/>
                    <a:lstStyle/>
                    <a:p>
                      <a:r>
                        <a:rPr lang="en-US" sz="1800" dirty="0" smtClean="0"/>
                        <a:t>$0</a:t>
                      </a:r>
                      <a:endParaRPr lang="en-US" sz="1800" dirty="0"/>
                    </a:p>
                  </a:txBody>
                  <a:tcPr/>
                </a:tc>
                <a:extLst>
                  <a:ext uri="{0D108BD9-81ED-4DB2-BD59-A6C34878D82A}">
                    <a16:rowId xmlns:a16="http://schemas.microsoft.com/office/drawing/2014/main" val="10002"/>
                  </a:ext>
                </a:extLst>
              </a:tr>
              <a:tr h="381000">
                <a:tc>
                  <a:txBody>
                    <a:bodyPr/>
                    <a:lstStyle/>
                    <a:p>
                      <a:r>
                        <a:rPr lang="en-US" sz="2000" dirty="0" smtClean="0"/>
                        <a:t>Term</a:t>
                      </a:r>
                      <a:endParaRPr lang="en-US" sz="2000" dirty="0"/>
                    </a:p>
                  </a:txBody>
                  <a:tcPr/>
                </a:tc>
                <a:tc>
                  <a:txBody>
                    <a:bodyPr/>
                    <a:lstStyle/>
                    <a:p>
                      <a:r>
                        <a:rPr lang="en-US" sz="1800" dirty="0" smtClean="0"/>
                        <a:t>12 months</a:t>
                      </a:r>
                      <a:endParaRPr lang="en-US" sz="1800" dirty="0"/>
                    </a:p>
                  </a:txBody>
                  <a:tcPr/>
                </a:tc>
                <a:tc>
                  <a:txBody>
                    <a:bodyPr/>
                    <a:lstStyle/>
                    <a:p>
                      <a:r>
                        <a:rPr lang="en-US" sz="1800" dirty="0" smtClean="0"/>
                        <a:t>14 to 30 days</a:t>
                      </a:r>
                      <a:endParaRPr lang="en-US" sz="1800" dirty="0"/>
                    </a:p>
                  </a:txBody>
                  <a:tcPr/>
                </a:tc>
                <a:extLst>
                  <a:ext uri="{0D108BD9-81ED-4DB2-BD59-A6C34878D82A}">
                    <a16:rowId xmlns:a16="http://schemas.microsoft.com/office/drawing/2014/main" val="10003"/>
                  </a:ext>
                </a:extLst>
              </a:tr>
              <a:tr h="400050">
                <a:tc>
                  <a:txBody>
                    <a:bodyPr/>
                    <a:lstStyle/>
                    <a:p>
                      <a:r>
                        <a:rPr lang="en-US" sz="2000" dirty="0" smtClean="0"/>
                        <a:t>Interest Rate</a:t>
                      </a:r>
                      <a:endParaRPr lang="en-US" sz="2000" dirty="0"/>
                    </a:p>
                  </a:txBody>
                  <a:tcPr/>
                </a:tc>
                <a:tc>
                  <a:txBody>
                    <a:bodyPr/>
                    <a:lstStyle/>
                    <a:p>
                      <a:r>
                        <a:rPr lang="en-US" sz="1800" dirty="0" smtClean="0"/>
                        <a:t>18%</a:t>
                      </a:r>
                      <a:endParaRPr lang="en-US" sz="1800" dirty="0"/>
                    </a:p>
                  </a:txBody>
                  <a:tcPr/>
                </a:tc>
                <a:tc>
                  <a:txBody>
                    <a:bodyPr/>
                    <a:lstStyle/>
                    <a:p>
                      <a:r>
                        <a:rPr lang="en-US" sz="1800" dirty="0" smtClean="0"/>
                        <a:t>n/a</a:t>
                      </a:r>
                      <a:endParaRPr lang="en-US" sz="1800" dirty="0"/>
                    </a:p>
                  </a:txBody>
                  <a:tcPr/>
                </a:tc>
                <a:extLst>
                  <a:ext uri="{0D108BD9-81ED-4DB2-BD59-A6C34878D82A}">
                    <a16:rowId xmlns:a16="http://schemas.microsoft.com/office/drawing/2014/main" val="10004"/>
                  </a:ext>
                </a:extLst>
              </a:tr>
              <a:tr h="422910">
                <a:tc>
                  <a:txBody>
                    <a:bodyPr/>
                    <a:lstStyle/>
                    <a:p>
                      <a:r>
                        <a:rPr lang="en-US" sz="2000" dirty="0" smtClean="0"/>
                        <a:t>Financial Fee</a:t>
                      </a:r>
                      <a:endParaRPr lang="en-US" sz="2000" dirty="0"/>
                    </a:p>
                  </a:txBody>
                  <a:tcPr/>
                </a:tc>
                <a:tc>
                  <a:txBody>
                    <a:bodyPr/>
                    <a:lstStyle/>
                    <a:p>
                      <a:r>
                        <a:rPr lang="en-US" sz="1800" dirty="0" smtClean="0"/>
                        <a:t>n/a</a:t>
                      </a:r>
                      <a:endParaRPr lang="en-US" sz="1800" dirty="0"/>
                    </a:p>
                  </a:txBody>
                  <a:tcPr/>
                </a:tc>
                <a:tc>
                  <a:txBody>
                    <a:bodyPr/>
                    <a:lstStyle/>
                    <a:p>
                      <a:r>
                        <a:rPr lang="en-US" sz="1800" dirty="0" smtClean="0"/>
                        <a:t>$300 * / $600**</a:t>
                      </a:r>
                      <a:endParaRPr lang="en-US" sz="1800" dirty="0"/>
                    </a:p>
                  </a:txBody>
                  <a:tcPr/>
                </a:tc>
                <a:extLst>
                  <a:ext uri="{0D108BD9-81ED-4DB2-BD59-A6C34878D82A}">
                    <a16:rowId xmlns:a16="http://schemas.microsoft.com/office/drawing/2014/main" val="10005"/>
                  </a:ext>
                </a:extLst>
              </a:tr>
              <a:tr h="381000">
                <a:tc>
                  <a:txBody>
                    <a:bodyPr/>
                    <a:lstStyle/>
                    <a:p>
                      <a:r>
                        <a:rPr lang="en-US" sz="2000" dirty="0" smtClean="0"/>
                        <a:t>Total Interest/Fees</a:t>
                      </a:r>
                      <a:endParaRPr lang="en-US" sz="2000" dirty="0"/>
                    </a:p>
                  </a:txBody>
                  <a:tcPr/>
                </a:tc>
                <a:tc>
                  <a:txBody>
                    <a:bodyPr/>
                    <a:lstStyle/>
                    <a:p>
                      <a:r>
                        <a:rPr lang="en-US" sz="1800" dirty="0" smtClean="0"/>
                        <a:t>$122.16</a:t>
                      </a:r>
                      <a:endParaRPr lang="en-US" sz="1800" dirty="0"/>
                    </a:p>
                  </a:txBody>
                  <a:tcPr/>
                </a:tc>
                <a:tc>
                  <a:txBody>
                    <a:bodyPr/>
                    <a:lstStyle/>
                    <a:p>
                      <a:r>
                        <a:rPr lang="en-US" sz="1800" dirty="0" smtClean="0"/>
                        <a:t>$900</a:t>
                      </a:r>
                      <a:endParaRPr lang="en-US" sz="1800" dirty="0"/>
                    </a:p>
                  </a:txBody>
                  <a:tcPr/>
                </a:tc>
                <a:extLst>
                  <a:ext uri="{0D108BD9-81ED-4DB2-BD59-A6C34878D82A}">
                    <a16:rowId xmlns:a16="http://schemas.microsoft.com/office/drawing/2014/main" val="10006"/>
                  </a:ext>
                </a:extLst>
              </a:tr>
              <a:tr h="441960">
                <a:tc>
                  <a:txBody>
                    <a:bodyPr/>
                    <a:lstStyle/>
                    <a:p>
                      <a:r>
                        <a:rPr lang="en-US" sz="2000" dirty="0" smtClean="0"/>
                        <a:t>Annual Percentage Rate</a:t>
                      </a:r>
                      <a:endParaRPr lang="en-US" sz="2000" dirty="0"/>
                    </a:p>
                  </a:txBody>
                  <a:tcPr/>
                </a:tc>
                <a:tc>
                  <a:txBody>
                    <a:bodyPr/>
                    <a:lstStyle/>
                    <a:p>
                      <a:r>
                        <a:rPr lang="en-US" sz="1800" dirty="0" smtClean="0"/>
                        <a:t>21.8321%</a:t>
                      </a:r>
                      <a:endParaRPr lang="en-US" sz="1800" dirty="0"/>
                    </a:p>
                  </a:txBody>
                  <a:tcPr/>
                </a:tc>
                <a:tc>
                  <a:txBody>
                    <a:bodyPr/>
                    <a:lstStyle/>
                    <a:p>
                      <a:r>
                        <a:rPr lang="en-US" sz="1800" dirty="0" smtClean="0"/>
                        <a:t>782.14%</a:t>
                      </a:r>
                      <a:endParaRPr lang="en-US" sz="1800" dirty="0"/>
                    </a:p>
                  </a:txBody>
                  <a:tcPr/>
                </a:tc>
                <a:extLst>
                  <a:ext uri="{0D108BD9-81ED-4DB2-BD59-A6C34878D82A}">
                    <a16:rowId xmlns:a16="http://schemas.microsoft.com/office/drawing/2014/main" val="10007"/>
                  </a:ext>
                </a:extLst>
              </a:tr>
              <a:tr h="457200">
                <a:tc>
                  <a:txBody>
                    <a:bodyPr/>
                    <a:lstStyle/>
                    <a:p>
                      <a:r>
                        <a:rPr lang="en-US" sz="2000" dirty="0" smtClean="0"/>
                        <a:t>Monthly Payment</a:t>
                      </a:r>
                      <a:endParaRPr lang="en-US" sz="2000" dirty="0"/>
                    </a:p>
                  </a:txBody>
                  <a:tcPr/>
                </a:tc>
                <a:tc>
                  <a:txBody>
                    <a:bodyPr/>
                    <a:lstStyle/>
                    <a:p>
                      <a:r>
                        <a:rPr lang="en-US" sz="1800" dirty="0" smtClean="0"/>
                        <a:t>$93.51</a:t>
                      </a:r>
                      <a:endParaRPr lang="en-US" sz="1800" dirty="0"/>
                    </a:p>
                  </a:txBody>
                  <a:tcPr/>
                </a:tc>
                <a:tc>
                  <a:txBody>
                    <a:bodyPr/>
                    <a:lstStyle/>
                    <a:p>
                      <a:r>
                        <a:rPr lang="en-US" sz="1800" dirty="0" smtClean="0"/>
                        <a:t>$1,300</a:t>
                      </a:r>
                      <a:r>
                        <a:rPr lang="en-US" sz="1800" baseline="0" dirty="0" smtClean="0"/>
                        <a:t> </a:t>
                      </a:r>
                      <a:r>
                        <a:rPr lang="en-US" sz="1400" baseline="0" dirty="0" smtClean="0"/>
                        <a:t>due in 14 days</a:t>
                      </a:r>
                      <a:endParaRPr lang="en-US" sz="1400" dirty="0"/>
                    </a:p>
                  </a:txBody>
                  <a:tcPr/>
                </a:tc>
                <a:extLst>
                  <a:ext uri="{0D108BD9-81ED-4DB2-BD59-A6C34878D82A}">
                    <a16:rowId xmlns:a16="http://schemas.microsoft.com/office/drawing/2014/main" val="10008"/>
                  </a:ext>
                </a:extLst>
              </a:tr>
              <a:tr h="838200">
                <a:tc gridSpan="3">
                  <a:txBody>
                    <a:bodyPr/>
                    <a:lstStyle/>
                    <a:p>
                      <a:r>
                        <a:rPr lang="en-US" sz="1600" dirty="0" smtClean="0"/>
                        <a:t>*1</a:t>
                      </a:r>
                      <a:r>
                        <a:rPr lang="en-US" sz="1600" baseline="30000" dirty="0" smtClean="0"/>
                        <a:t>st</a:t>
                      </a:r>
                      <a:r>
                        <a:rPr lang="en-US" sz="1600" dirty="0" smtClean="0"/>
                        <a:t> 14 day</a:t>
                      </a:r>
                      <a:r>
                        <a:rPr lang="en-US" sz="1600" baseline="0" dirty="0" smtClean="0"/>
                        <a:t> fee is $300, if renewed an additional $300 fee is required.  </a:t>
                      </a:r>
                    </a:p>
                    <a:p>
                      <a:r>
                        <a:rPr lang="en-US" sz="1600" baseline="0" dirty="0" smtClean="0"/>
                        <a:t>**If loan is extended (as indicated by research) two times.</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9"/>
                  </a:ext>
                </a:extLst>
              </a:tr>
            </a:tbl>
          </a:graphicData>
        </a:graphic>
      </p:graphicFrame>
      <p:pic>
        <p:nvPicPr>
          <p:cNvPr id="21511" name="Picture 2" descr="C:\Users\ewoodfin\AppData\Local\Temp\Temporary Internet Files\Content.IE5\W9C2WBLV\MP9003419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65250"/>
            <a:ext cx="2514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70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Trebuchet MS" panose="020B0603020202020204" pitchFamily="34" charset="0"/>
              </a:rPr>
              <a:t>Community Loan Center</a:t>
            </a:r>
          </a:p>
        </p:txBody>
      </p:sp>
      <p:sp>
        <p:nvSpPr>
          <p:cNvPr id="3" name="Content Placeholder 2"/>
          <p:cNvSpPr>
            <a:spLocks noGrp="1"/>
          </p:cNvSpPr>
          <p:nvPr>
            <p:ph idx="1"/>
          </p:nvPr>
        </p:nvSpPr>
        <p:spPr/>
        <p:txBody>
          <a:bodyPr>
            <a:normAutofit/>
          </a:bodyPr>
          <a:lstStyle/>
          <a:p>
            <a:pPr marL="0" lvl="0" indent="0">
              <a:buNone/>
            </a:pPr>
            <a:r>
              <a:rPr lang="en-US" sz="2800" dirty="0" smtClean="0">
                <a:latin typeface="Trebuchet MS" panose="020B0603020202020204" pitchFamily="34" charset="0"/>
              </a:rPr>
              <a:t>CLC loans can </a:t>
            </a:r>
            <a:r>
              <a:rPr lang="en-US" sz="2800" dirty="0">
                <a:latin typeface="Trebuchet MS" panose="020B0603020202020204" pitchFamily="34" charset="0"/>
              </a:rPr>
              <a:t>help reduce employee </a:t>
            </a:r>
            <a:r>
              <a:rPr lang="en-US" sz="2800" i="1" dirty="0">
                <a:latin typeface="Trebuchet MS" panose="020B0603020202020204" pitchFamily="34" charset="0"/>
              </a:rPr>
              <a:t>absenteeism</a:t>
            </a:r>
            <a:r>
              <a:rPr lang="en-US" sz="2800" dirty="0">
                <a:latin typeface="Trebuchet MS" panose="020B0603020202020204" pitchFamily="34" charset="0"/>
              </a:rPr>
              <a:t> (missing work to refinance payday </a:t>
            </a:r>
            <a:r>
              <a:rPr lang="en-US" sz="2800" dirty="0" smtClean="0">
                <a:latin typeface="Trebuchet MS" panose="020B0603020202020204" pitchFamily="34" charset="0"/>
              </a:rPr>
              <a:t>loans) plus </a:t>
            </a:r>
            <a:r>
              <a:rPr lang="en-US" sz="2800" i="1" dirty="0" err="1" smtClean="0">
                <a:latin typeface="Trebuchet MS" panose="020B0603020202020204" pitchFamily="34" charset="0"/>
              </a:rPr>
              <a:t>presenteeism</a:t>
            </a:r>
            <a:r>
              <a:rPr lang="en-US" sz="2800" dirty="0" smtClean="0">
                <a:latin typeface="Trebuchet MS" panose="020B0603020202020204" pitchFamily="34" charset="0"/>
              </a:rPr>
              <a:t> </a:t>
            </a:r>
            <a:r>
              <a:rPr lang="en-US" sz="2800" dirty="0">
                <a:latin typeface="Trebuchet MS" panose="020B0603020202020204" pitchFamily="34" charset="0"/>
              </a:rPr>
              <a:t>(dealing with personal problems on the job which are unrelated to work like calls from creditors, </a:t>
            </a:r>
          </a:p>
          <a:p>
            <a:pPr marL="0" lvl="0" indent="0">
              <a:buNone/>
            </a:pPr>
            <a:r>
              <a:rPr lang="en-US" sz="2800" dirty="0" smtClean="0">
                <a:latin typeface="Trebuchet MS" panose="020B0603020202020204" pitchFamily="34" charset="0"/>
              </a:rPr>
              <a:t>returned </a:t>
            </a:r>
            <a:r>
              <a:rPr lang="en-US" sz="2800" dirty="0">
                <a:latin typeface="Trebuchet MS" panose="020B0603020202020204" pitchFamily="34" charset="0"/>
              </a:rPr>
              <a:t>checks, </a:t>
            </a:r>
            <a:r>
              <a:rPr lang="en-US" sz="2800" dirty="0" smtClean="0">
                <a:latin typeface="Trebuchet MS" panose="020B0603020202020204" pitchFamily="34" charset="0"/>
              </a:rPr>
              <a:t>etc.). </a:t>
            </a:r>
          </a:p>
          <a:p>
            <a:pPr marL="0" lvl="0" indent="0">
              <a:buNone/>
            </a:pPr>
            <a:r>
              <a:rPr lang="en-US" sz="2800" dirty="0" smtClean="0">
                <a:latin typeface="Trebuchet MS" panose="020B0603020202020204" pitchFamily="34" charset="0"/>
              </a:rPr>
              <a:t>This helps lead </a:t>
            </a:r>
            <a:r>
              <a:rPr lang="en-US" sz="2800" dirty="0">
                <a:latin typeface="Trebuchet MS" panose="020B0603020202020204" pitchFamily="34" charset="0"/>
              </a:rPr>
              <a:t>to increased </a:t>
            </a:r>
            <a:endParaRPr lang="en-US" sz="2800" dirty="0" smtClean="0">
              <a:latin typeface="Trebuchet MS" panose="020B0603020202020204" pitchFamily="34" charset="0"/>
            </a:endParaRPr>
          </a:p>
          <a:p>
            <a:pPr marL="0" lvl="0" indent="0">
              <a:buNone/>
            </a:pPr>
            <a:r>
              <a:rPr lang="en-US" sz="2800" dirty="0" smtClean="0">
                <a:latin typeface="Trebuchet MS" panose="020B0603020202020204" pitchFamily="34" charset="0"/>
              </a:rPr>
              <a:t>job </a:t>
            </a:r>
            <a:r>
              <a:rPr lang="en-US" sz="2800" dirty="0">
                <a:latin typeface="Trebuchet MS" panose="020B0603020202020204" pitchFamily="34" charset="0"/>
              </a:rPr>
              <a:t>performance.</a:t>
            </a:r>
          </a:p>
          <a:p>
            <a:endParaRPr lang="en-US" dirty="0" smtClean="0"/>
          </a:p>
          <a:p>
            <a:pPr marL="0" indent="0">
              <a:buNone/>
            </a:pPr>
            <a:endParaRPr lang="en-US" dirty="0"/>
          </a:p>
        </p:txBody>
      </p:sp>
      <p:pic>
        <p:nvPicPr>
          <p:cNvPr id="3074" name="Picture 2" descr="C:\Users\Howard\AppData\Local\Microsoft\Windows\INetCache\IE\UPJ37PFD\unum_angry_representative-(252x16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911903"/>
            <a:ext cx="3429000" cy="227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8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sz="3600" b="1" u="sng" dirty="0" smtClean="0">
                <a:latin typeface="Trebuchet MS" panose="020B0603020202020204" pitchFamily="34" charset="0"/>
              </a:rPr>
              <a:t> </a:t>
            </a:r>
            <a:endParaRPr lang="en-US" sz="3600" b="1" u="sng"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rebuchet MS" panose="020B0603020202020204" pitchFamily="34" charset="0"/>
              </a:rPr>
              <a:t>Employer Based</a:t>
            </a:r>
          </a:p>
          <a:p>
            <a:pPr lvl="1">
              <a:buFont typeface="Arial" panose="020B0604020202020204" pitchFamily="34" charset="0"/>
              <a:buChar char="•"/>
            </a:pPr>
            <a:r>
              <a:rPr lang="en-US" dirty="0" smtClean="0">
                <a:latin typeface="Trebuchet MS" panose="020B0603020202020204" pitchFamily="34" charset="0"/>
              </a:rPr>
              <a:t>Payroll Deduction</a:t>
            </a:r>
          </a:p>
          <a:p>
            <a:pPr lvl="1">
              <a:buFont typeface="Arial" panose="020B0604020202020204" pitchFamily="34" charset="0"/>
              <a:buChar char="•"/>
            </a:pPr>
            <a:r>
              <a:rPr lang="en-US" dirty="0" smtClean="0">
                <a:latin typeface="Trebuchet MS" panose="020B0603020202020204" pitchFamily="34" charset="0"/>
              </a:rPr>
              <a:t>No storefront reduces costs of operations</a:t>
            </a:r>
          </a:p>
          <a:p>
            <a:pPr lvl="1">
              <a:buFont typeface="Arial" panose="020B0604020202020204" pitchFamily="34" charset="0"/>
              <a:buChar char="•"/>
            </a:pPr>
            <a:r>
              <a:rPr lang="en-US" dirty="0" smtClean="0">
                <a:latin typeface="Trebuchet MS" panose="020B0603020202020204" pitchFamily="34" charset="0"/>
              </a:rPr>
              <a:t>No cost to employers</a:t>
            </a:r>
          </a:p>
          <a:p>
            <a:pPr lvl="1">
              <a:buFont typeface="Arial" panose="020B0604020202020204" pitchFamily="34" charset="0"/>
              <a:buChar char="•"/>
            </a:pPr>
            <a:r>
              <a:rPr lang="en-US" dirty="0" smtClean="0">
                <a:latin typeface="Trebuchet MS" panose="020B0603020202020204" pitchFamily="34" charset="0"/>
              </a:rPr>
              <a:t>Marketed as and </a:t>
            </a:r>
          </a:p>
          <a:p>
            <a:pPr marL="457200" lvl="1" indent="0">
              <a:buNone/>
            </a:pPr>
            <a:r>
              <a:rPr lang="en-US" dirty="0">
                <a:latin typeface="Trebuchet MS" panose="020B0603020202020204" pitchFamily="34" charset="0"/>
              </a:rPr>
              <a:t> </a:t>
            </a:r>
            <a:r>
              <a:rPr lang="en-US" dirty="0" smtClean="0">
                <a:latin typeface="Trebuchet MS" panose="020B0603020202020204" pitchFamily="34" charset="0"/>
              </a:rPr>
              <a:t> Employee Benefit</a:t>
            </a:r>
          </a:p>
          <a:p>
            <a:pPr marL="457200" lvl="1" indent="0">
              <a:buNone/>
            </a:pPr>
            <a:endParaRPr lang="en-US" dirty="0" smtClean="0"/>
          </a:p>
          <a:p>
            <a:pPr marL="0" indent="0">
              <a:buNone/>
            </a:pP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99839"/>
            <a:ext cx="4343399" cy="297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304800"/>
            <a:ext cx="8229600" cy="1143000"/>
          </a:xfrm>
          <a:prstGeom prst="rect">
            <a:avLst/>
          </a:prstGeom>
          <a:solidFill>
            <a:schemeClr val="accent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latin typeface="Trebuchet MS" panose="020B0603020202020204" pitchFamily="34" charset="0"/>
              </a:rPr>
              <a:t>Community Loan Center</a:t>
            </a:r>
            <a:endParaRPr lang="en-US" sz="3600" b="1" dirty="0">
              <a:latin typeface="Trebuchet MS" panose="020B0603020202020204" pitchFamily="34" charset="0"/>
            </a:endParaRPr>
          </a:p>
        </p:txBody>
      </p:sp>
    </p:spTree>
    <p:extLst>
      <p:ext uri="{BB962C8B-B14F-4D97-AF65-F5344CB8AC3E}">
        <p14:creationId xmlns:p14="http://schemas.microsoft.com/office/powerpoint/2010/main" val="330316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sz="3600" b="1" dirty="0" smtClean="0">
                <a:latin typeface="Trebuchet MS" panose="020B0603020202020204" pitchFamily="34" charset="0"/>
              </a:rPr>
              <a:t>Community Loan Center Terms</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rebuchet MS" panose="020B0603020202020204" pitchFamily="34" charset="0"/>
              </a:rPr>
              <a:t>$1,000 Loan Maximum</a:t>
            </a:r>
          </a:p>
          <a:p>
            <a:pPr lvl="1"/>
            <a:r>
              <a:rPr lang="en-US" dirty="0" smtClean="0">
                <a:latin typeface="Trebuchet MS" panose="020B0603020202020204" pitchFamily="34" charset="0"/>
              </a:rPr>
              <a:t>Or up to half of borrower’s monthly gross pay </a:t>
            </a:r>
          </a:p>
          <a:p>
            <a:pPr lvl="1"/>
            <a:r>
              <a:rPr lang="en-US" dirty="0" smtClean="0">
                <a:latin typeface="Trebuchet MS" panose="020B0603020202020204" pitchFamily="34" charset="0"/>
              </a:rPr>
              <a:t>One Year Loan term</a:t>
            </a:r>
          </a:p>
          <a:p>
            <a:r>
              <a:rPr lang="en-US" dirty="0" smtClean="0">
                <a:latin typeface="Trebuchet MS" panose="020B0603020202020204" pitchFamily="34" charset="0"/>
              </a:rPr>
              <a:t>18% Interest (21.83% APR) </a:t>
            </a:r>
          </a:p>
          <a:p>
            <a:r>
              <a:rPr lang="en-US" dirty="0" smtClean="0">
                <a:latin typeface="Trebuchet MS" panose="020B0603020202020204" pitchFamily="34" charset="0"/>
              </a:rPr>
              <a:t>$20 loan origination fee</a:t>
            </a:r>
          </a:p>
          <a:p>
            <a:r>
              <a:rPr lang="en-US" dirty="0" smtClean="0">
                <a:latin typeface="Trebuchet MS" panose="020B0603020202020204" pitchFamily="34" charset="0"/>
              </a:rPr>
              <a:t>Relaxed underwriting </a:t>
            </a:r>
          </a:p>
          <a:p>
            <a:r>
              <a:rPr lang="en-US" dirty="0" smtClean="0">
                <a:latin typeface="Trebuchet MS" panose="020B0603020202020204" pitchFamily="34" charset="0"/>
              </a:rPr>
              <a:t>No collateral</a:t>
            </a:r>
          </a:p>
          <a:p>
            <a:r>
              <a:rPr lang="en-US" dirty="0" smtClean="0">
                <a:latin typeface="Trebuchet MS" panose="020B0603020202020204" pitchFamily="34" charset="0"/>
              </a:rPr>
              <a:t>No Prepayment Penalties</a:t>
            </a:r>
          </a:p>
          <a:p>
            <a:r>
              <a:rPr lang="en-US" dirty="0" smtClean="0">
                <a:latin typeface="Trebuchet MS" panose="020B0603020202020204" pitchFamily="34" charset="0"/>
              </a:rPr>
              <a:t>Repayments $23.38/week or $94/month</a:t>
            </a:r>
          </a:p>
          <a:p>
            <a:pPr marL="0" indent="0">
              <a:buNone/>
            </a:pPr>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408277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a:ln>
            <a:solidFill>
              <a:schemeClr val="accent3">
                <a:lumMod val="75000"/>
              </a:schemeClr>
            </a:solidFill>
          </a:ln>
        </p:spPr>
        <p:txBody>
          <a:bodyPr>
            <a:normAutofit/>
          </a:bodyPr>
          <a:lstStyle/>
          <a:p>
            <a:r>
              <a:rPr lang="en-US" dirty="0" smtClean="0">
                <a:latin typeface="Trebuchet MS" panose="020B0603020202020204" pitchFamily="34" charset="0"/>
              </a:rPr>
              <a:t> </a:t>
            </a:r>
            <a:endParaRPr lang="en-US"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buNone/>
            </a:pPr>
            <a:r>
              <a:rPr lang="en-US" dirty="0" smtClean="0">
                <a:latin typeface="Trebuchet MS" panose="020B0603020202020204" pitchFamily="34" charset="0"/>
              </a:rPr>
              <a:t>CLC </a:t>
            </a:r>
            <a:r>
              <a:rPr lang="en-US" dirty="0">
                <a:latin typeface="Trebuchet MS" panose="020B0603020202020204" pitchFamily="34" charset="0"/>
              </a:rPr>
              <a:t>loans can reduce the number of employee requests for paycheck advance or loans against retirement funds.</a:t>
            </a:r>
          </a:p>
          <a:p>
            <a:endParaRPr lang="en-US" dirty="0"/>
          </a:p>
        </p:txBody>
      </p:sp>
      <p:pic>
        <p:nvPicPr>
          <p:cNvPr id="8197" name="Picture 5" descr="C:\Users\Howard\AppData\Local\Microsoft\Windows\INetCache\IE\OG8IZU2I\retirement_plan-thumbnail-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854" y="3124200"/>
            <a:ext cx="4698045"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304800"/>
            <a:ext cx="8229600" cy="1143000"/>
          </a:xfrm>
          <a:prstGeom prst="rect">
            <a:avLst/>
          </a:prstGeom>
          <a:solidFill>
            <a:schemeClr val="accent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latin typeface="Trebuchet MS" panose="020B0603020202020204" pitchFamily="34" charset="0"/>
              </a:rPr>
              <a:t>Community Loan Center</a:t>
            </a:r>
            <a:endParaRPr lang="en-US" sz="3600" b="1" dirty="0">
              <a:latin typeface="Trebuchet MS" panose="020B0603020202020204" pitchFamily="34" charset="0"/>
            </a:endParaRPr>
          </a:p>
        </p:txBody>
      </p:sp>
    </p:spTree>
    <p:extLst>
      <p:ext uri="{BB962C8B-B14F-4D97-AF65-F5344CB8AC3E}">
        <p14:creationId xmlns:p14="http://schemas.microsoft.com/office/powerpoint/2010/main" val="397340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sz="3600" b="1" u="sng" dirty="0" smtClean="0">
                <a:latin typeface="Trebuchet MS" panose="020B0603020202020204" pitchFamily="34" charset="0"/>
              </a:rPr>
              <a:t> </a:t>
            </a:r>
            <a:endParaRPr lang="en-US" sz="3600" b="1" u="sng"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rebuchet MS" panose="020B0603020202020204" pitchFamily="34" charset="0"/>
              </a:rPr>
              <a:t>Improved Efficiencies</a:t>
            </a:r>
          </a:p>
          <a:p>
            <a:pPr lvl="1">
              <a:buFont typeface="Arial" panose="020B0604020202020204" pitchFamily="34" charset="0"/>
              <a:buChar char="•"/>
            </a:pPr>
            <a:r>
              <a:rPr lang="en-US" dirty="0">
                <a:latin typeface="Trebuchet MS" panose="020B0603020202020204" pitchFamily="34" charset="0"/>
              </a:rPr>
              <a:t>Online proprietary interface for loan origination</a:t>
            </a:r>
          </a:p>
          <a:p>
            <a:pPr lvl="1">
              <a:buFont typeface="Arial" panose="020B0604020202020204" pitchFamily="34" charset="0"/>
              <a:buChar char="•"/>
            </a:pPr>
            <a:r>
              <a:rPr lang="en-US" dirty="0" smtClean="0">
                <a:latin typeface="Trebuchet MS" panose="020B0603020202020204" pitchFamily="34" charset="0"/>
              </a:rPr>
              <a:t>Outsource Loan Processing</a:t>
            </a:r>
          </a:p>
          <a:p>
            <a:pPr lvl="1">
              <a:buFont typeface="Arial" panose="020B0604020202020204" pitchFamily="34" charset="0"/>
              <a:buChar char="•"/>
            </a:pPr>
            <a:r>
              <a:rPr lang="en-US" dirty="0" smtClean="0">
                <a:latin typeface="Trebuchet MS" panose="020B0603020202020204" pitchFamily="34" charset="0"/>
              </a:rPr>
              <a:t>Outsource Loan Servicing </a:t>
            </a:r>
          </a:p>
          <a:p>
            <a:pPr marL="457200" lvl="1" indent="0">
              <a:buNone/>
            </a:pPr>
            <a:endParaRPr lang="en-US" dirty="0" smtClean="0">
              <a:latin typeface="Trebuchet MS" panose="020B0603020202020204" pitchFamily="34" charset="0"/>
            </a:endParaRPr>
          </a:p>
          <a:p>
            <a:pPr marL="0" indent="0">
              <a:buNone/>
            </a:pPr>
            <a:endParaRPr lang="en-US" dirty="0" smtClean="0"/>
          </a:p>
          <a:p>
            <a:pPr marL="457200" lvl="1" indent="0">
              <a:buNone/>
            </a:pPr>
            <a:endParaRPr lang="en-US" dirty="0" smtClean="0"/>
          </a:p>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40113"/>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304800"/>
            <a:ext cx="8229600" cy="1143000"/>
          </a:xfrm>
          <a:prstGeom prst="rect">
            <a:avLst/>
          </a:prstGeom>
          <a:solidFill>
            <a:schemeClr val="accent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latin typeface="Trebuchet MS" panose="020B0603020202020204" pitchFamily="34" charset="0"/>
              </a:rPr>
              <a:t>Community Loan Center</a:t>
            </a:r>
            <a:endParaRPr lang="en-US" sz="3600" b="1" dirty="0">
              <a:latin typeface="Trebuchet MS" panose="020B0603020202020204" pitchFamily="34" charset="0"/>
            </a:endParaRPr>
          </a:p>
        </p:txBody>
      </p:sp>
    </p:spTree>
    <p:extLst>
      <p:ext uri="{BB962C8B-B14F-4D97-AF65-F5344CB8AC3E}">
        <p14:creationId xmlns:p14="http://schemas.microsoft.com/office/powerpoint/2010/main" val="181651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accent3"/>
          </a:solidFill>
        </p:spPr>
        <p:txBody>
          <a:bodyPr>
            <a:normAutofit/>
          </a:bodyPr>
          <a:lstStyle/>
          <a:p>
            <a:r>
              <a:rPr lang="en-US" sz="3600" b="1" dirty="0" smtClean="0">
                <a:latin typeface="Trebuchet MS" panose="020B0603020202020204" pitchFamily="34" charset="0"/>
              </a:rPr>
              <a:t>Community Loan Center</a:t>
            </a:r>
            <a:endParaRPr lang="en-US" sz="3600" b="1" dirty="0">
              <a:latin typeface="Trebuchet MS" panose="020B0603020202020204" pitchFamily="34" charset="0"/>
            </a:endParaRPr>
          </a:p>
        </p:txBody>
      </p:sp>
      <p:sp>
        <p:nvSpPr>
          <p:cNvPr id="3" name="Content Placeholder 2"/>
          <p:cNvSpPr>
            <a:spLocks noGrp="1"/>
          </p:cNvSpPr>
          <p:nvPr>
            <p:ph idx="1"/>
          </p:nvPr>
        </p:nvSpPr>
        <p:spPr>
          <a:xfrm>
            <a:off x="304800" y="1828801"/>
            <a:ext cx="8610600" cy="4876800"/>
          </a:xfrm>
        </p:spPr>
        <p:txBody>
          <a:bodyPr>
            <a:normAutofit/>
          </a:bodyPr>
          <a:lstStyle/>
          <a:p>
            <a:pPr marL="0" indent="0">
              <a:buNone/>
            </a:pPr>
            <a:r>
              <a:rPr lang="en-US" dirty="0" smtClean="0">
                <a:latin typeface="Trebuchet MS" panose="020B0603020202020204" pitchFamily="34" charset="0"/>
              </a:rPr>
              <a:t>Sustainable and Scalable</a:t>
            </a:r>
          </a:p>
          <a:p>
            <a:pPr lvl="1">
              <a:buFont typeface="Arial" panose="020B0604020202020204" pitchFamily="34" charset="0"/>
              <a:buChar char="•"/>
            </a:pPr>
            <a:r>
              <a:rPr lang="en-US" dirty="0">
                <a:latin typeface="Trebuchet MS" panose="020B0603020202020204" pitchFamily="34" charset="0"/>
              </a:rPr>
              <a:t>C</a:t>
            </a:r>
            <a:r>
              <a:rPr lang="en-US" dirty="0" smtClean="0">
                <a:latin typeface="Trebuchet MS" panose="020B0603020202020204" pitchFamily="34" charset="0"/>
              </a:rPr>
              <a:t>an outgrow the need for subsidy and generate revenues</a:t>
            </a:r>
            <a:endParaRPr lang="en-US" sz="3200" dirty="0" smtClean="0">
              <a:latin typeface="Trebuchet MS" panose="020B0603020202020204" pitchFamily="34" charset="0"/>
            </a:endParaRPr>
          </a:p>
          <a:p>
            <a:pPr lvl="1">
              <a:buFont typeface="Arial" panose="020B0604020202020204" pitchFamily="34" charset="0"/>
              <a:buChar char="•"/>
            </a:pPr>
            <a:r>
              <a:rPr lang="en-US" dirty="0">
                <a:latin typeface="Trebuchet MS" panose="020B0603020202020204" pitchFamily="34" charset="0"/>
              </a:rPr>
              <a:t>D</a:t>
            </a:r>
            <a:r>
              <a:rPr lang="en-US" dirty="0" smtClean="0">
                <a:latin typeface="Trebuchet MS" panose="020B0603020202020204" pitchFamily="34" charset="0"/>
              </a:rPr>
              <a:t>esigned to be </a:t>
            </a:r>
          </a:p>
          <a:p>
            <a:pPr marL="457200" lvl="1" indent="0">
              <a:buNone/>
            </a:pPr>
            <a:r>
              <a:rPr lang="en-US" dirty="0" smtClean="0">
                <a:latin typeface="Trebuchet MS" panose="020B0603020202020204" pitchFamily="34" charset="0"/>
              </a:rPr>
              <a:t>   replicated </a:t>
            </a:r>
          </a:p>
          <a:p>
            <a:pPr marL="457200" lvl="1" indent="0">
              <a:buNone/>
            </a:pPr>
            <a:endParaRPr lang="en-US" dirty="0"/>
          </a:p>
          <a:p>
            <a:pPr marL="457200" lvl="1" indent="0">
              <a:buNone/>
            </a:pPr>
            <a:endParaRPr lang="en-US" dirty="0" smtClean="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3143574"/>
            <a:ext cx="4191002" cy="340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49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US" dirty="0" smtClean="0"/>
              <a:t> </a:t>
            </a:r>
            <a:r>
              <a:rPr lang="en-US" dirty="0" smtClean="0">
                <a:latin typeface="Trebuchet MS" panose="020B0603020202020204" pitchFamily="34" charset="0"/>
              </a:rPr>
              <a:t> </a:t>
            </a:r>
            <a:r>
              <a:rPr lang="en-US" sz="4000" b="1" dirty="0"/>
              <a:t>Predatory Financial Practices: </a:t>
            </a:r>
            <a:r>
              <a:rPr lang="en-US" sz="4000" b="1" dirty="0" smtClean="0"/>
              <a:t/>
            </a:r>
            <a:br>
              <a:rPr lang="en-US" sz="4000" b="1" dirty="0" smtClean="0"/>
            </a:br>
            <a:r>
              <a:rPr lang="en-US" sz="4000" b="1" dirty="0" smtClean="0"/>
              <a:t>A </a:t>
            </a:r>
            <a:r>
              <a:rPr lang="en-US" sz="4000" b="1" dirty="0"/>
              <a:t>National Issue</a:t>
            </a:r>
            <a:endParaRPr lang="en-US" sz="40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Trebuchet MS" panose="020B0603020202020204" pitchFamily="34" charset="0"/>
              </a:rPr>
              <a:t>The </a:t>
            </a:r>
            <a:r>
              <a:rPr lang="en-US" sz="2800" dirty="0">
                <a:latin typeface="Trebuchet MS" panose="020B0603020202020204" pitchFamily="34" charset="0"/>
              </a:rPr>
              <a:t>state laws that govern installment loans have received little attention in the </a:t>
            </a:r>
            <a:r>
              <a:rPr lang="en-US" sz="2800" dirty="0" smtClean="0">
                <a:latin typeface="Trebuchet MS" panose="020B0603020202020204" pitchFamily="34" charset="0"/>
              </a:rPr>
              <a:t>past decades</a:t>
            </a:r>
            <a:r>
              <a:rPr lang="en-US" sz="2800" dirty="0">
                <a:latin typeface="Trebuchet MS" panose="020B0603020202020204" pitchFamily="34" charset="0"/>
              </a:rPr>
              <a:t>. In 1978, the Supreme Court ruled that banks that issue credit cards—the </a:t>
            </a:r>
            <a:r>
              <a:rPr lang="en-US" sz="2800" dirty="0" smtClean="0">
                <a:latin typeface="Trebuchet MS" panose="020B0603020202020204" pitchFamily="34" charset="0"/>
              </a:rPr>
              <a:t>biggest source </a:t>
            </a:r>
            <a:r>
              <a:rPr lang="en-US" sz="2800" dirty="0">
                <a:latin typeface="Trebuchet MS" panose="020B0603020202020204" pitchFamily="34" charset="0"/>
              </a:rPr>
              <a:t>of small dollar credit today—could generally ignore state rate </a:t>
            </a:r>
            <a:r>
              <a:rPr lang="en-US" sz="2800" dirty="0" smtClean="0">
                <a:latin typeface="Trebuchet MS" panose="020B0603020202020204" pitchFamily="34" charset="0"/>
              </a:rPr>
              <a:t>caps.</a:t>
            </a:r>
          </a:p>
          <a:p>
            <a:pPr marL="0" indent="0">
              <a:buNone/>
            </a:pPr>
            <a:endParaRPr lang="en-US" sz="2800" dirty="0" smtClean="0"/>
          </a:p>
        </p:txBody>
      </p:sp>
      <p:pic>
        <p:nvPicPr>
          <p:cNvPr id="3079" name="Picture 7" descr="C:\Users\Howard\AppData\Local\Microsoft\Windows\INetCache\IE\YGDAL078\steal-c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400" y="42672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sz="3600" b="1" u="sng" dirty="0" smtClean="0">
                <a:latin typeface="Trebuchet MS" panose="020B0603020202020204" pitchFamily="34" charset="0"/>
              </a:rPr>
              <a:t> </a:t>
            </a:r>
            <a:endParaRPr lang="en-US" sz="3600" b="1" u="sng"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rebuchet MS" panose="020B0603020202020204" pitchFamily="34" charset="0"/>
              </a:rPr>
              <a:t>Nonprofit driven</a:t>
            </a:r>
          </a:p>
          <a:p>
            <a:pPr lvl="1">
              <a:buFont typeface="Arial" panose="020B0604020202020204" pitchFamily="34" charset="0"/>
              <a:buChar char="•"/>
            </a:pPr>
            <a:r>
              <a:rPr lang="en-US" dirty="0" smtClean="0">
                <a:latin typeface="Trebuchet MS" panose="020B0603020202020204" pitchFamily="34" charset="0"/>
              </a:rPr>
              <a:t>Grants, Program Related Investments, low cost debt financing</a:t>
            </a:r>
          </a:p>
          <a:p>
            <a:pPr lvl="1">
              <a:buFont typeface="Arial" panose="020B0604020202020204" pitchFamily="34" charset="0"/>
              <a:buChar char="•"/>
            </a:pPr>
            <a:r>
              <a:rPr lang="en-US" dirty="0" smtClean="0">
                <a:latin typeface="Trebuchet MS" panose="020B0603020202020204" pitchFamily="34" charset="0"/>
              </a:rPr>
              <a:t>CLC </a:t>
            </a:r>
            <a:r>
              <a:rPr lang="en-US" dirty="0" smtClean="0">
                <a:latin typeface="Trebuchet MS" panose="020B0603020202020204" pitchFamily="34" charset="0"/>
              </a:rPr>
              <a:t>loans help Bank Investors comply </a:t>
            </a:r>
            <a:r>
              <a:rPr lang="en-US" dirty="0" smtClean="0">
                <a:latin typeface="Trebuchet MS" panose="020B0603020202020204" pitchFamily="34" charset="0"/>
              </a:rPr>
              <a:t>Community </a:t>
            </a:r>
            <a:r>
              <a:rPr lang="en-US" dirty="0" smtClean="0">
                <a:latin typeface="Trebuchet MS" panose="020B0603020202020204" pitchFamily="34" charset="0"/>
              </a:rPr>
              <a:t>Reinvestment </a:t>
            </a:r>
            <a:r>
              <a:rPr lang="en-US" dirty="0" smtClean="0">
                <a:latin typeface="Trebuchet MS" panose="020B0603020202020204" pitchFamily="34" charset="0"/>
              </a:rPr>
              <a:t>Act obligations</a:t>
            </a:r>
            <a:endParaRPr lang="en-US" dirty="0" smtClean="0">
              <a:latin typeface="Trebuchet MS" panose="020B0603020202020204" pitchFamily="34" charset="0"/>
            </a:endParaRPr>
          </a:p>
          <a:p>
            <a:pPr marL="457200" lvl="1" indent="0">
              <a:buNone/>
            </a:pPr>
            <a:endParaRPr lang="en-US" dirty="0" smtClean="0"/>
          </a:p>
          <a:p>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121658"/>
            <a:ext cx="4724400" cy="232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304800"/>
            <a:ext cx="8229600" cy="1143000"/>
          </a:xfrm>
          <a:prstGeom prst="rect">
            <a:avLst/>
          </a:prstGeom>
          <a:solidFill>
            <a:schemeClr val="accent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latin typeface="Trebuchet MS" panose="020B0603020202020204" pitchFamily="34" charset="0"/>
              </a:rPr>
              <a:t>Community Loan Center</a:t>
            </a:r>
            <a:endParaRPr lang="en-US" sz="3600" b="1" dirty="0">
              <a:latin typeface="Trebuchet MS" panose="020B0603020202020204" pitchFamily="34" charset="0"/>
            </a:endParaRPr>
          </a:p>
        </p:txBody>
      </p:sp>
    </p:spTree>
    <p:extLst>
      <p:ext uri="{BB962C8B-B14F-4D97-AF65-F5344CB8AC3E}">
        <p14:creationId xmlns:p14="http://schemas.microsoft.com/office/powerpoint/2010/main" val="330208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200" b="1" dirty="0" smtClean="0">
                <a:latin typeface="Trebuchet MS" panose="020B0603020202020204" pitchFamily="34" charset="0"/>
              </a:rPr>
              <a:t>CLC is a </a:t>
            </a:r>
            <a:r>
              <a:rPr lang="en-US" sz="3200" b="1" dirty="0">
                <a:latin typeface="Trebuchet MS" panose="020B0603020202020204" pitchFamily="34" charset="0"/>
              </a:rPr>
              <a:t>high </a:t>
            </a:r>
            <a:r>
              <a:rPr lang="en-US" sz="3200" b="1" dirty="0" smtClean="0">
                <a:latin typeface="Trebuchet MS" panose="020B0603020202020204" pitchFamily="34" charset="0"/>
              </a:rPr>
              <a:t>quality</a:t>
            </a:r>
            <a:br>
              <a:rPr lang="en-US" sz="3200" b="1" dirty="0" smtClean="0">
                <a:latin typeface="Trebuchet MS" panose="020B0603020202020204" pitchFamily="34" charset="0"/>
              </a:rPr>
            </a:br>
            <a:r>
              <a:rPr lang="en-US" sz="3200" b="1" dirty="0" smtClean="0">
                <a:latin typeface="Trebuchet MS" panose="020B0603020202020204" pitchFamily="34" charset="0"/>
              </a:rPr>
              <a:t>small-dollar </a:t>
            </a:r>
            <a:r>
              <a:rPr lang="en-US" sz="3200" b="1" dirty="0">
                <a:latin typeface="Trebuchet MS" panose="020B0603020202020204" pitchFamily="34" charset="0"/>
              </a:rPr>
              <a:t>loan </a:t>
            </a:r>
            <a:r>
              <a:rPr lang="en-US" sz="3200" b="1" dirty="0" smtClean="0">
                <a:latin typeface="Trebuchet MS" panose="020B0603020202020204" pitchFamily="34" charset="0"/>
              </a:rPr>
              <a:t>program</a:t>
            </a:r>
            <a:endParaRPr lang="en-US" sz="32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Trebuchet MS" panose="020B0603020202020204" pitchFamily="34" charset="0"/>
              </a:rPr>
              <a:t>The </a:t>
            </a:r>
            <a:r>
              <a:rPr lang="en-US" sz="2800" dirty="0">
                <a:latin typeface="Trebuchet MS" panose="020B0603020202020204" pitchFamily="34" charset="0"/>
              </a:rPr>
              <a:t>loan is made with a high confidence in the borrower's ability to repay</a:t>
            </a:r>
          </a:p>
          <a:p>
            <a:pPr lvl="0"/>
            <a:r>
              <a:rPr lang="en-US" sz="2800" dirty="0">
                <a:latin typeface="Trebuchet MS" panose="020B0603020202020204" pitchFamily="34" charset="0"/>
              </a:rPr>
              <a:t>The loan is structured to support repayment </a:t>
            </a:r>
          </a:p>
          <a:p>
            <a:pPr lvl="0"/>
            <a:r>
              <a:rPr lang="en-US" sz="2800" dirty="0">
                <a:latin typeface="Trebuchet MS" panose="020B0603020202020204" pitchFamily="34" charset="0"/>
              </a:rPr>
              <a:t>The loan is priced to align profitability for the provider with success for the borrower</a:t>
            </a:r>
          </a:p>
          <a:p>
            <a:pPr lvl="0"/>
            <a:endParaRPr lang="en-US" dirty="0">
              <a:latin typeface="Trebuchet MS" panose="020B0603020202020204" pitchFamily="34" charset="0"/>
            </a:endParaRPr>
          </a:p>
          <a:p>
            <a:pPr marL="0" indent="0">
              <a:buNone/>
            </a:pPr>
            <a:endParaRPr lang="en-US" dirty="0"/>
          </a:p>
        </p:txBody>
      </p:sp>
      <p:pic>
        <p:nvPicPr>
          <p:cNvPr id="4098" name="Picture 2" descr="C:\Users\Howard\AppData\Local\Microsoft\Windows\INetCache\IE\OG8IZU2I\clipbo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86052"/>
            <a:ext cx="2438400" cy="237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7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200" dirty="0" smtClean="0">
                <a:latin typeface="Trebuchet MS" panose="020B0603020202020204" pitchFamily="34" charset="0"/>
              </a:rPr>
              <a:t> </a:t>
            </a:r>
            <a:r>
              <a:rPr lang="en-US" sz="3200" b="1" dirty="0">
                <a:latin typeface="Trebuchet MS" panose="020B0603020202020204" pitchFamily="34" charset="0"/>
              </a:rPr>
              <a:t>CLC is a high quality</a:t>
            </a:r>
            <a:br>
              <a:rPr lang="en-US" sz="3200" b="1" dirty="0">
                <a:latin typeface="Trebuchet MS" panose="020B0603020202020204" pitchFamily="34" charset="0"/>
              </a:rPr>
            </a:br>
            <a:r>
              <a:rPr lang="en-US" sz="3200" b="1" dirty="0">
                <a:latin typeface="Trebuchet MS" panose="020B0603020202020204" pitchFamily="34" charset="0"/>
              </a:rPr>
              <a:t>small-dollar loan program</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lvl="0"/>
            <a:r>
              <a:rPr lang="en-US" dirty="0" smtClean="0">
                <a:latin typeface="Trebuchet MS" panose="020B0603020202020204" pitchFamily="34" charset="0"/>
              </a:rPr>
              <a:t>The </a:t>
            </a:r>
            <a:r>
              <a:rPr lang="en-US" dirty="0">
                <a:latin typeface="Trebuchet MS" panose="020B0603020202020204" pitchFamily="34" charset="0"/>
              </a:rPr>
              <a:t>loan program creates opportunities for upward mobility and greater financial health</a:t>
            </a:r>
          </a:p>
          <a:p>
            <a:pPr lvl="0"/>
            <a:r>
              <a:rPr lang="en-US" dirty="0">
                <a:latin typeface="Trebuchet MS" panose="020B0603020202020204" pitchFamily="34" charset="0"/>
              </a:rPr>
              <a:t>The lender has transparent marketing, communications and disclosures</a:t>
            </a:r>
          </a:p>
          <a:p>
            <a:pPr marL="0" lvl="0" indent="0">
              <a:buNone/>
            </a:pPr>
            <a:endParaRPr lang="en-US" dirty="0">
              <a:latin typeface="Trebuchet MS" panose="020B0603020202020204" pitchFamily="34" charset="0"/>
            </a:endParaRPr>
          </a:p>
          <a:p>
            <a:endParaRPr lang="en-US" dirty="0"/>
          </a:p>
        </p:txBody>
      </p:sp>
      <p:pic>
        <p:nvPicPr>
          <p:cNvPr id="5122" name="Picture 2" descr="C:\Users\Howard\AppData\Local\Microsoft\Windows\INetCache\IE\UPJ37PFD\BasicElementsInterpersonalCommunicationsSmallvecto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495800"/>
            <a:ext cx="3459388" cy="178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200" dirty="0" smtClean="0">
                <a:latin typeface="Trebuchet MS" panose="020B0603020202020204" pitchFamily="34" charset="0"/>
              </a:rPr>
              <a:t> </a:t>
            </a:r>
            <a:r>
              <a:rPr lang="en-US" sz="3200" b="1" dirty="0">
                <a:latin typeface="Trebuchet MS" panose="020B0603020202020204" pitchFamily="34" charset="0"/>
              </a:rPr>
              <a:t>CLC is a high quality</a:t>
            </a:r>
            <a:br>
              <a:rPr lang="en-US" sz="3200" b="1" dirty="0">
                <a:latin typeface="Trebuchet MS" panose="020B0603020202020204" pitchFamily="34" charset="0"/>
              </a:rPr>
            </a:br>
            <a:r>
              <a:rPr lang="en-US" sz="3200" b="1" dirty="0">
                <a:latin typeface="Trebuchet MS" panose="020B0603020202020204" pitchFamily="34" charset="0"/>
              </a:rPr>
              <a:t>small-dollar loan program</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lvl="0"/>
            <a:r>
              <a:rPr lang="en-US" dirty="0" smtClean="0">
                <a:latin typeface="Trebuchet MS" panose="020B0603020202020204" pitchFamily="34" charset="0"/>
              </a:rPr>
              <a:t>The </a:t>
            </a:r>
            <a:r>
              <a:rPr lang="en-US" dirty="0">
                <a:latin typeface="Trebuchet MS" panose="020B0603020202020204" pitchFamily="34" charset="0"/>
              </a:rPr>
              <a:t>loan is accessible and convenient</a:t>
            </a:r>
          </a:p>
          <a:p>
            <a:pPr lvl="0"/>
            <a:r>
              <a:rPr lang="en-US" dirty="0">
                <a:latin typeface="Trebuchet MS" panose="020B0603020202020204" pitchFamily="34" charset="0"/>
              </a:rPr>
              <a:t>The lender provides support and rights for borrowers</a:t>
            </a:r>
          </a:p>
          <a:p>
            <a:endParaRPr lang="en-US" dirty="0"/>
          </a:p>
        </p:txBody>
      </p:sp>
      <p:pic>
        <p:nvPicPr>
          <p:cNvPr id="6152" name="Picture 8" descr="C:\Users\Howard\AppData\Local\Microsoft\Windows\INetCache\IE\OG8IZU2I\pa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257" y="2959951"/>
            <a:ext cx="3505200" cy="345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44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3"/>
          </a:lnRef>
          <a:fillRef idx="3">
            <a:schemeClr val="accent3"/>
          </a:fillRef>
          <a:effectRef idx="3">
            <a:schemeClr val="accent3"/>
          </a:effectRef>
          <a:fontRef idx="minor">
            <a:schemeClr val="lt1"/>
          </a:fontRef>
        </p:style>
        <p:txBody>
          <a:bodyPr rtlCol="0">
            <a:normAutofit/>
          </a:bodyPr>
          <a:lstStyle/>
          <a:p>
            <a:pPr eaLnBrk="1" fontAlgn="auto" hangingPunct="1">
              <a:spcAft>
                <a:spcPts val="0"/>
              </a:spcAft>
              <a:defRPr/>
            </a:pPr>
            <a:r>
              <a:rPr lang="en-US" b="1" dirty="0" smtClean="0">
                <a:solidFill>
                  <a:schemeClr val="tx1"/>
                </a:solidFill>
                <a:latin typeface="Trebuchet MS" panose="020B0603020202020204" pitchFamily="34" charset="0"/>
              </a:rPr>
              <a:t>Who We Are</a:t>
            </a:r>
            <a:endParaRPr lang="en-US" b="1" dirty="0">
              <a:solidFill>
                <a:schemeClr val="tx1"/>
              </a:solidFill>
              <a:latin typeface="Trebuchet MS" panose="020B0603020202020204" pitchFamily="34" charset="0"/>
            </a:endParaRPr>
          </a:p>
        </p:txBody>
      </p:sp>
      <p:pic>
        <p:nvPicPr>
          <p:cNvPr id="6" name="Picture Placeholder 9" descr="RGV Multibank Logo.jpg"/>
          <p:cNvPicPr>
            <a:picLocks noChangeAspect="1"/>
          </p:cNvPicPr>
          <p:nvPr/>
        </p:nvPicPr>
        <p:blipFill>
          <a:blip r:embed="rId3" cstate="print"/>
          <a:stretch>
            <a:fillRect/>
          </a:stretch>
        </p:blipFill>
        <p:spPr>
          <a:xfrm>
            <a:off x="2438400" y="2057400"/>
            <a:ext cx="4419600" cy="2362200"/>
          </a:xfrm>
          <a:prstGeom prst="rect">
            <a:avLst/>
          </a:prstGeom>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46151" y="4953000"/>
            <a:ext cx="7251700" cy="1371600"/>
          </a:xfrm>
        </p:spPr>
      </p:pic>
    </p:spTree>
    <p:extLst>
      <p:ext uri="{BB962C8B-B14F-4D97-AF65-F5344CB8AC3E}">
        <p14:creationId xmlns:p14="http://schemas.microsoft.com/office/powerpoint/2010/main" val="247226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RGV Multibank Logo.jpg"/>
          <p:cNvPicPr>
            <a:picLocks noGrp="1" noChangeAspect="1"/>
          </p:cNvPicPr>
          <p:nvPr>
            <p:ph type="pic" idx="1"/>
          </p:nvPr>
        </p:nvPicPr>
        <p:blipFill>
          <a:blip r:embed="rId3" cstate="print"/>
          <a:stretch>
            <a:fillRect/>
          </a:stretch>
        </p:blipFill>
        <p:spPr>
          <a:xfrm>
            <a:off x="381000" y="304800"/>
            <a:ext cx="3505200" cy="1752600"/>
          </a:xfrm>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Subtitle 2"/>
          <p:cNvSpPr txBox="1">
            <a:spLocks/>
          </p:cNvSpPr>
          <p:nvPr/>
        </p:nvSpPr>
        <p:spPr>
          <a:xfrm>
            <a:off x="228600" y="2144486"/>
            <a:ext cx="8458200" cy="4191000"/>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nchorCtr="1"/>
          <a:lstStyle/>
          <a:p>
            <a:pPr fontAlgn="auto">
              <a:spcBef>
                <a:spcPct val="20000"/>
              </a:spcBef>
              <a:spcAft>
                <a:spcPts val="0"/>
              </a:spcAft>
              <a:buFont typeface="Arial" pitchFamily="34" charset="0"/>
              <a:buNone/>
              <a:defRPr/>
            </a:pPr>
            <a:r>
              <a:rPr lang="en-US" sz="3600" dirty="0">
                <a:ln w="1905"/>
                <a:solidFill>
                  <a:schemeClr val="tx1"/>
                </a:solidFill>
                <a:effectLst>
                  <a:innerShdw blurRad="69850" dist="43180" dir="5400000">
                    <a:srgbClr val="000000">
                      <a:alpha val="65000"/>
                    </a:srgbClr>
                  </a:innerShdw>
                </a:effectLst>
                <a:latin typeface="Trebuchet MS" panose="020B0603020202020204" pitchFamily="34" charset="0"/>
                <a:cs typeface="Arial" panose="020B0604020202020204" pitchFamily="34" charset="0"/>
              </a:rPr>
              <a:t>The Community Loan Center is a subsidiary of the Rio Grande Valley </a:t>
            </a:r>
            <a:r>
              <a:rPr lang="en-US" sz="3600" dirty="0" smtClean="0">
                <a:ln w="1905"/>
                <a:solidFill>
                  <a:schemeClr val="tx1"/>
                </a:solidFill>
                <a:effectLst>
                  <a:innerShdw blurRad="69850" dist="43180" dir="5400000">
                    <a:srgbClr val="000000">
                      <a:alpha val="65000"/>
                    </a:srgbClr>
                  </a:innerShdw>
                </a:effectLst>
                <a:latin typeface="Trebuchet MS" panose="020B0603020202020204" pitchFamily="34" charset="0"/>
                <a:cs typeface="Arial" panose="020B0604020202020204" pitchFamily="34" charset="0"/>
              </a:rPr>
              <a:t>Multibank CDFI </a:t>
            </a:r>
            <a:r>
              <a:rPr lang="en-US" sz="3600" dirty="0">
                <a:ln w="1905"/>
                <a:solidFill>
                  <a:schemeClr val="tx1"/>
                </a:solidFill>
                <a:effectLst>
                  <a:innerShdw blurRad="69850" dist="43180" dir="5400000">
                    <a:srgbClr val="000000">
                      <a:alpha val="65000"/>
                    </a:srgbClr>
                  </a:innerShdw>
                </a:effectLst>
                <a:latin typeface="Trebuchet MS" panose="020B0603020202020204" pitchFamily="34" charset="0"/>
                <a:cs typeface="Arial" panose="020B0604020202020204" pitchFamily="34" charset="0"/>
              </a:rPr>
              <a:t>(RGVMB).  RGVMB was founded in 1995 by local investor stockholder banks.</a:t>
            </a:r>
            <a:endParaRPr lang="en-US" sz="4400" dirty="0">
              <a:ln w="1905"/>
              <a:solidFill>
                <a:schemeClr val="tx1"/>
              </a:solidFill>
              <a:effectLst>
                <a:innerShdw blurRad="69850" dist="43180" dir="5400000">
                  <a:srgbClr val="000000">
                    <a:alpha val="65000"/>
                  </a:srgbClr>
                </a:inn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16027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b="1" dirty="0" smtClean="0">
                <a:latin typeface="Trebuchet MS" panose="020B0603020202020204" pitchFamily="34" charset="0"/>
              </a:rPr>
              <a:t>What We Do</a:t>
            </a:r>
            <a:endParaRPr lang="en-US" b="1" dirty="0">
              <a:latin typeface="Trebuchet MS" panose="020B0603020202020204" pitchFamily="34" charset="0"/>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sz="4400" b="1" dirty="0" smtClean="0">
                <a:latin typeface="Trebuchet MS" panose="020B0603020202020204" pitchFamily="34" charset="0"/>
              </a:rPr>
              <a:t>Rio Grande Valley CLC</a:t>
            </a:r>
          </a:p>
          <a:p>
            <a:r>
              <a:rPr lang="en-US" sz="4500" dirty="0" smtClean="0">
                <a:latin typeface="Trebuchet MS" panose="020B0603020202020204" pitchFamily="34" charset="0"/>
              </a:rPr>
              <a:t>Owner and Franchisor of CLC Program</a:t>
            </a:r>
          </a:p>
          <a:p>
            <a:r>
              <a:rPr lang="en-US" sz="4500" dirty="0" smtClean="0">
                <a:latin typeface="Trebuchet MS" panose="020B0603020202020204" pitchFamily="34" charset="0"/>
              </a:rPr>
              <a:t>Contracted to Originate and Service All Loans</a:t>
            </a:r>
          </a:p>
          <a:p>
            <a:r>
              <a:rPr lang="en-US" sz="4500" dirty="0" smtClean="0">
                <a:latin typeface="Trebuchet MS" panose="020B0603020202020204" pitchFamily="34" charset="0"/>
              </a:rPr>
              <a:t>Maintains CLC Software and Intellectual Property</a:t>
            </a:r>
          </a:p>
          <a:p>
            <a:pPr marL="0" indent="0">
              <a:buNone/>
            </a:pPr>
            <a:endParaRPr lang="en-US" dirty="0" smtClean="0">
              <a:latin typeface="Trebuchet MS" panose="020B0603020202020204" pitchFamily="34" charset="0"/>
            </a:endParaRPr>
          </a:p>
          <a:p>
            <a:pPr marL="0" indent="0">
              <a:buNone/>
            </a:pPr>
            <a:r>
              <a:rPr lang="en-US" sz="4400" b="1" dirty="0" smtClean="0">
                <a:latin typeface="Trebuchet MS" panose="020B0603020202020204" pitchFamily="34" charset="0"/>
              </a:rPr>
              <a:t>Community Loan Center of America</a:t>
            </a:r>
          </a:p>
          <a:p>
            <a:r>
              <a:rPr lang="en-US" sz="4500" dirty="0" smtClean="0">
                <a:latin typeface="Trebuchet MS" panose="020B0603020202020204" pitchFamily="34" charset="0"/>
              </a:rPr>
              <a:t>Recruit, train, and provide technical assistance, marketing support, capital loans and development assistance to new Local Lenders</a:t>
            </a:r>
          </a:p>
          <a:p>
            <a:r>
              <a:rPr lang="en-US" sz="4500" dirty="0" smtClean="0">
                <a:latin typeface="Trebuchet MS" panose="020B0603020202020204" pitchFamily="34" charset="0"/>
              </a:rPr>
              <a:t>CLC </a:t>
            </a:r>
            <a:r>
              <a:rPr lang="en-US" sz="4500" dirty="0" err="1" smtClean="0">
                <a:latin typeface="Trebuchet MS" panose="020B0603020202020204" pitchFamily="34" charset="0"/>
              </a:rPr>
              <a:t>Subfranchisor</a:t>
            </a:r>
            <a:endParaRPr lang="en-US" sz="4500" dirty="0">
              <a:latin typeface="Trebuchet MS" panose="020B0603020202020204" pitchFamily="34" charset="0"/>
            </a:endParaRPr>
          </a:p>
          <a:p>
            <a:r>
              <a:rPr lang="en-US" sz="4500" dirty="0" smtClean="0">
                <a:latin typeface="Trebuchet MS" panose="020B0603020202020204" pitchFamily="34" charset="0"/>
              </a:rPr>
              <a:t>CLC Local Lender in unserved Texas markets</a:t>
            </a:r>
          </a:p>
          <a:p>
            <a:pPr marL="0" indent="0">
              <a:buNone/>
            </a:pPr>
            <a:endParaRPr lang="en-US" dirty="0" smtClean="0">
              <a:latin typeface="Trebuchet MS" panose="020B0603020202020204" pitchFamily="34" charset="0"/>
            </a:endParaRPr>
          </a:p>
          <a:p>
            <a:pPr marL="0" indent="0">
              <a:buNone/>
            </a:pPr>
            <a:r>
              <a:rPr lang="en-US" sz="4400" b="1" dirty="0" smtClean="0">
                <a:latin typeface="Trebuchet MS" panose="020B0603020202020204" pitchFamily="34" charset="0"/>
              </a:rPr>
              <a:t>Local CLC Lenders</a:t>
            </a:r>
          </a:p>
          <a:p>
            <a:r>
              <a:rPr lang="en-US" sz="4500" dirty="0" smtClean="0">
                <a:latin typeface="Trebuchet MS" panose="020B0603020202020204" pitchFamily="34" charset="0"/>
              </a:rPr>
              <a:t>Become </a:t>
            </a:r>
            <a:r>
              <a:rPr lang="en-US" sz="4500" dirty="0">
                <a:latin typeface="Trebuchet MS" panose="020B0603020202020204" pitchFamily="34" charset="0"/>
              </a:rPr>
              <a:t>a Licensed </a:t>
            </a:r>
            <a:r>
              <a:rPr lang="en-US" sz="4500" dirty="0" smtClean="0">
                <a:latin typeface="Trebuchet MS" panose="020B0603020202020204" pitchFamily="34" charset="0"/>
              </a:rPr>
              <a:t>Lender in </a:t>
            </a:r>
            <a:r>
              <a:rPr lang="en-US" sz="4500" dirty="0">
                <a:latin typeface="Trebuchet MS" panose="020B0603020202020204" pitchFamily="34" charset="0"/>
              </a:rPr>
              <a:t>your </a:t>
            </a:r>
            <a:r>
              <a:rPr lang="en-US" sz="4500" dirty="0" smtClean="0">
                <a:latin typeface="Trebuchet MS" panose="020B0603020202020204" pitchFamily="34" charset="0"/>
              </a:rPr>
              <a:t>state</a:t>
            </a:r>
          </a:p>
          <a:p>
            <a:r>
              <a:rPr lang="en-US" sz="4500" dirty="0" smtClean="0">
                <a:latin typeface="Trebuchet MS" panose="020B0603020202020204" pitchFamily="34" charset="0"/>
              </a:rPr>
              <a:t>Raise seed capital for your CLC loan program</a:t>
            </a:r>
          </a:p>
          <a:p>
            <a:r>
              <a:rPr lang="en-US" sz="4500" dirty="0" smtClean="0">
                <a:latin typeface="Trebuchet MS" panose="020B0603020202020204" pitchFamily="34" charset="0"/>
              </a:rPr>
              <a:t>Recruit and train Local Employers to Participate in CLC loan program</a:t>
            </a:r>
          </a:p>
          <a:p>
            <a:r>
              <a:rPr lang="en-US" sz="4500" dirty="0" smtClean="0">
                <a:latin typeface="Trebuchet MS" panose="020B0603020202020204" pitchFamily="34" charset="0"/>
              </a:rPr>
              <a:t>Offer CLC borrowers free, financial literacy opportunities</a:t>
            </a:r>
          </a:p>
          <a:p>
            <a:r>
              <a:rPr lang="en-US" sz="4500" dirty="0" smtClean="0">
                <a:latin typeface="Trebuchet MS" panose="020B0603020202020204" pitchFamily="34" charset="0"/>
              </a:rPr>
              <a:t>Report borrower credit history to at least one credit bureau</a:t>
            </a:r>
          </a:p>
          <a:p>
            <a:pPr lvl="1"/>
            <a:endParaRPr lang="en-US" dirty="0" smtClean="0"/>
          </a:p>
        </p:txBody>
      </p:sp>
    </p:spTree>
    <p:extLst>
      <p:ext uri="{BB962C8B-B14F-4D97-AF65-F5344CB8AC3E}">
        <p14:creationId xmlns:p14="http://schemas.microsoft.com/office/powerpoint/2010/main" val="299622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81000"/>
            <a:ext cx="5029200" cy="601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spTree>
    <p:extLst>
      <p:ext uri="{BB962C8B-B14F-4D97-AF65-F5344CB8AC3E}">
        <p14:creationId xmlns:p14="http://schemas.microsoft.com/office/powerpoint/2010/main" val="329120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8"/>
          <p:cNvPicPr>
            <a:picLocks noChangeAspect="1" noChangeArrowheads="1"/>
          </p:cNvPicPr>
          <p:nvPr/>
        </p:nvPicPr>
        <p:blipFill>
          <a:blip r:embed="rId2">
            <a:extLst>
              <a:ext uri="{28A0092B-C50C-407E-A947-70E740481C1C}">
                <a14:useLocalDpi xmlns:a14="http://schemas.microsoft.com/office/drawing/2010/main" val="0"/>
              </a:ext>
            </a:extLst>
          </a:blip>
          <a:srcRect t="1205" r="513"/>
          <a:stretch>
            <a:fillRect/>
          </a:stretch>
        </p:blipFill>
        <p:spPr bwMode="auto">
          <a:xfrm>
            <a:off x="1295400" y="479961"/>
            <a:ext cx="7162800" cy="5645151"/>
          </a:xfrm>
          <a:prstGeom prst="roundRect">
            <a:avLst>
              <a:gd name="adj" fmla="val 16667"/>
            </a:avLst>
          </a:prstGeom>
          <a:noFill/>
          <a:ln w="22225" algn="in">
            <a:solidFill>
              <a:srgbClr val="9999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279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smtClean="0"/>
              <a:t>Community Loan Center </a:t>
            </a:r>
            <a:r>
              <a:rPr lang="en-US" dirty="0"/>
              <a:t>locations</a:t>
            </a: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Ø"/>
            </a:pPr>
            <a:r>
              <a:rPr lang="en-US" sz="1400" dirty="0"/>
              <a:t>Brownsville, TX</a:t>
            </a:r>
          </a:p>
          <a:p>
            <a:pPr>
              <a:buFont typeface="Wingdings" panose="05000000000000000000" pitchFamily="2" charset="2"/>
              <a:buChar char="Ø"/>
            </a:pPr>
            <a:r>
              <a:rPr lang="en-US" sz="1400" dirty="0"/>
              <a:t>Dallas, TX</a:t>
            </a:r>
          </a:p>
          <a:p>
            <a:pPr>
              <a:buFont typeface="Wingdings" panose="05000000000000000000" pitchFamily="2" charset="2"/>
              <a:buChar char="Ø"/>
            </a:pPr>
            <a:r>
              <a:rPr lang="en-US" sz="1400" dirty="0"/>
              <a:t>Austin, TX</a:t>
            </a:r>
          </a:p>
          <a:p>
            <a:pPr>
              <a:buFont typeface="Wingdings" panose="05000000000000000000" pitchFamily="2" charset="2"/>
              <a:buChar char="Ø"/>
            </a:pPr>
            <a:r>
              <a:rPr lang="en-US" sz="1400" dirty="0"/>
              <a:t>Bryan/College Station, TX</a:t>
            </a:r>
          </a:p>
          <a:p>
            <a:pPr>
              <a:buFont typeface="Wingdings" panose="05000000000000000000" pitchFamily="2" charset="2"/>
              <a:buChar char="Ø"/>
            </a:pPr>
            <a:r>
              <a:rPr lang="en-US" sz="1400" dirty="0"/>
              <a:t>Houston, TX</a:t>
            </a:r>
          </a:p>
          <a:p>
            <a:pPr>
              <a:buFont typeface="Wingdings" panose="05000000000000000000" pitchFamily="2" charset="2"/>
              <a:buChar char="Ø"/>
            </a:pPr>
            <a:r>
              <a:rPr lang="en-US" sz="1400" dirty="0"/>
              <a:t>Laredo, TX</a:t>
            </a:r>
          </a:p>
          <a:p>
            <a:pPr>
              <a:buFont typeface="Wingdings" panose="05000000000000000000" pitchFamily="2" charset="2"/>
              <a:buChar char="Ø"/>
            </a:pPr>
            <a:r>
              <a:rPr lang="en-US" sz="1400" dirty="0"/>
              <a:t>Kilgore, TX</a:t>
            </a:r>
          </a:p>
          <a:p>
            <a:pPr>
              <a:buFont typeface="Wingdings" panose="05000000000000000000" pitchFamily="2" charset="2"/>
              <a:buChar char="Ø"/>
            </a:pPr>
            <a:r>
              <a:rPr lang="en-US" sz="1400" dirty="0" smtClean="0"/>
              <a:t>San Antonio, TX</a:t>
            </a:r>
            <a:endParaRPr lang="en-US" sz="1400" dirty="0"/>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sz="1400" dirty="0"/>
              <a:t>Fort Wayne, IN</a:t>
            </a:r>
          </a:p>
          <a:p>
            <a:pPr>
              <a:buFont typeface="Wingdings" panose="05000000000000000000" pitchFamily="2" charset="2"/>
              <a:buChar char="Ø"/>
            </a:pPr>
            <a:r>
              <a:rPr lang="en-US" sz="1400" dirty="0" smtClean="0"/>
              <a:t>Lafayette, IN</a:t>
            </a:r>
          </a:p>
          <a:p>
            <a:pPr>
              <a:buFont typeface="Wingdings" panose="05000000000000000000" pitchFamily="2" charset="2"/>
              <a:buChar char="Ø"/>
            </a:pPr>
            <a:r>
              <a:rPr lang="en-US" sz="1400" dirty="0" smtClean="0"/>
              <a:t>Baltimore, MD</a:t>
            </a:r>
          </a:p>
          <a:p>
            <a:pPr>
              <a:buFont typeface="Wingdings" panose="05000000000000000000" pitchFamily="2" charset="2"/>
              <a:buChar char="Ø"/>
            </a:pPr>
            <a:r>
              <a:rPr lang="en-US" sz="1400" dirty="0" smtClean="0"/>
              <a:t>St. Louis, MO</a:t>
            </a:r>
          </a:p>
          <a:p>
            <a:pPr>
              <a:buFont typeface="Wingdings" panose="05000000000000000000" pitchFamily="2" charset="2"/>
              <a:buChar char="Ø"/>
            </a:pPr>
            <a:r>
              <a:rPr lang="en-US" sz="1400" dirty="0" smtClean="0"/>
              <a:t>Raleigh/Durham, NC</a:t>
            </a:r>
          </a:p>
          <a:p>
            <a:pPr>
              <a:buFont typeface="Wingdings" panose="05000000000000000000" pitchFamily="2" charset="2"/>
              <a:buChar char="Ø"/>
            </a:pPr>
            <a:r>
              <a:rPr lang="en-US" sz="1400" dirty="0" smtClean="0"/>
              <a:t>Chattanooga, TN</a:t>
            </a:r>
          </a:p>
          <a:p>
            <a:pPr>
              <a:buFont typeface="Wingdings" panose="05000000000000000000" pitchFamily="2" charset="2"/>
              <a:buChar char="Ø"/>
            </a:pPr>
            <a:r>
              <a:rPr lang="en-US" sz="1400" dirty="0" smtClean="0"/>
              <a:t>Pocatello, ID</a:t>
            </a:r>
          </a:p>
          <a:p>
            <a:pPr>
              <a:buFont typeface="Wingdings" panose="05000000000000000000" pitchFamily="2" charset="2"/>
              <a:buChar char="Ø"/>
            </a:pPr>
            <a:r>
              <a:rPr lang="en-US" sz="1400" dirty="0" smtClean="0"/>
              <a:t>Nashville, TN</a:t>
            </a:r>
          </a:p>
          <a:p>
            <a:pPr>
              <a:buFont typeface="Wingdings" panose="05000000000000000000" pitchFamily="2" charset="2"/>
              <a:buChar char="Ø"/>
            </a:pPr>
            <a:r>
              <a:rPr lang="en-US" sz="1400" dirty="0" smtClean="0"/>
              <a:t>Gary, IN</a:t>
            </a:r>
          </a:p>
          <a:p>
            <a:pPr>
              <a:buFont typeface="Wingdings" panose="05000000000000000000" pitchFamily="2" charset="2"/>
              <a:buChar char="Ø"/>
            </a:pPr>
            <a:r>
              <a:rPr lang="en-US" sz="1400" dirty="0" smtClean="0"/>
              <a:t>Flint, MI</a:t>
            </a:r>
          </a:p>
          <a:p>
            <a:pPr>
              <a:buFont typeface="Wingdings" panose="05000000000000000000" pitchFamily="2" charset="2"/>
              <a:buChar char="Ø"/>
            </a:pPr>
            <a:r>
              <a:rPr lang="en-US" sz="1400" dirty="0" smtClean="0"/>
              <a:t>Flagstaff, AZ</a:t>
            </a:r>
          </a:p>
          <a:p>
            <a:pPr>
              <a:buFont typeface="Wingdings" panose="05000000000000000000" pitchFamily="2" charset="2"/>
              <a:buChar char="Ø"/>
            </a:pPr>
            <a:r>
              <a:rPr lang="en-US" sz="1400" dirty="0" smtClean="0"/>
              <a:t>Birmingham, AL</a:t>
            </a:r>
          </a:p>
          <a:p>
            <a:pPr>
              <a:buFont typeface="Wingdings" panose="05000000000000000000" pitchFamily="2" charset="2"/>
              <a:buChar char="Ø"/>
            </a:pPr>
            <a:r>
              <a:rPr lang="en-US" sz="1400" dirty="0" smtClean="0"/>
              <a:t>Charleston, </a:t>
            </a:r>
            <a:r>
              <a:rPr lang="en-US" sz="1400" dirty="0" smtClean="0"/>
              <a:t>SC</a:t>
            </a:r>
          </a:p>
          <a:p>
            <a:pPr>
              <a:buFont typeface="Wingdings" panose="05000000000000000000" pitchFamily="2" charset="2"/>
              <a:buChar char="Ø"/>
            </a:pPr>
            <a:r>
              <a:rPr lang="en-US" sz="1400" dirty="0" smtClean="0"/>
              <a:t>Park Hills, MO</a:t>
            </a:r>
            <a:endParaRPr lang="en-US" sz="1400" dirty="0" smtClean="0"/>
          </a:p>
          <a:p>
            <a:pPr>
              <a:buFont typeface="Wingdings" panose="05000000000000000000" pitchFamily="2" charset="2"/>
              <a:buChar char="Ø"/>
            </a:pPr>
            <a:endParaRPr lang="en-US" sz="2000"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Picture 4" descr="C:\Users\Howard\Downloads\784b12c2-0f6f-4f89-a2d2-f5e59906e81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733800"/>
            <a:ext cx="4038600" cy="3048000"/>
          </a:xfrm>
          <a:prstGeom prst="rect">
            <a:avLst/>
          </a:prstGeom>
          <a:noFill/>
          <a:ln>
            <a:noFill/>
          </a:ln>
        </p:spPr>
      </p:pic>
    </p:spTree>
    <p:extLst>
      <p:ext uri="{BB962C8B-B14F-4D97-AF65-F5344CB8AC3E}">
        <p14:creationId xmlns:p14="http://schemas.microsoft.com/office/powerpoint/2010/main" val="271628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t>Predatory Financial Practices: </a:t>
            </a:r>
            <a:r>
              <a:rPr lang="en-US" sz="3600" b="1" dirty="0" smtClean="0"/>
              <a:t/>
            </a:r>
            <a:br>
              <a:rPr lang="en-US" sz="3600" b="1" dirty="0" smtClean="0"/>
            </a:br>
            <a:r>
              <a:rPr lang="en-US" sz="3600" b="1" dirty="0" smtClean="0"/>
              <a:t>A </a:t>
            </a:r>
            <a:r>
              <a:rPr lang="en-US" sz="3600" b="1" dirty="0"/>
              <a:t>National Issue</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Trebuchet MS" panose="020B0603020202020204" pitchFamily="34" charset="0"/>
              </a:rPr>
              <a:t>Prices for deep </a:t>
            </a:r>
            <a:r>
              <a:rPr lang="en-US" sz="2800" dirty="0">
                <a:latin typeface="Trebuchet MS" panose="020B0603020202020204" pitchFamily="34" charset="0"/>
              </a:rPr>
              <a:t>subprime loans often </a:t>
            </a:r>
            <a:r>
              <a:rPr lang="en-US" sz="2800" dirty="0" smtClean="0">
                <a:latin typeface="Trebuchet MS" panose="020B0603020202020204" pitchFamily="34" charset="0"/>
              </a:rPr>
              <a:t>reach levels </a:t>
            </a:r>
            <a:r>
              <a:rPr lang="en-US" sz="2800" dirty="0">
                <a:latin typeface="Trebuchet MS" panose="020B0603020202020204" pitchFamily="34" charset="0"/>
              </a:rPr>
              <a:t>that are far higher than necessary to ensure availability of </a:t>
            </a:r>
            <a:r>
              <a:rPr lang="en-US" sz="2800" dirty="0" smtClean="0">
                <a:latin typeface="Trebuchet MS" panose="020B0603020202020204" pitchFamily="34" charset="0"/>
              </a:rPr>
              <a:t>credit. When combined with </a:t>
            </a:r>
            <a:r>
              <a:rPr lang="en-US" sz="2800" dirty="0">
                <a:latin typeface="Trebuchet MS" panose="020B0603020202020204" pitchFamily="34" charset="0"/>
              </a:rPr>
              <a:t>unusually long repayment terms or schemes that encourage borrowers to </a:t>
            </a:r>
            <a:endParaRPr lang="en-US" sz="2800" dirty="0" smtClean="0">
              <a:latin typeface="Trebuchet MS" panose="020B0603020202020204" pitchFamily="34" charset="0"/>
            </a:endParaRPr>
          </a:p>
          <a:p>
            <a:pPr marL="0" indent="0">
              <a:buNone/>
            </a:pPr>
            <a:r>
              <a:rPr lang="en-US" sz="2800" dirty="0" smtClean="0">
                <a:latin typeface="Trebuchet MS" panose="020B0603020202020204" pitchFamily="34" charset="0"/>
              </a:rPr>
              <a:t>refinance loans</a:t>
            </a:r>
            <a:r>
              <a:rPr lang="en-US" sz="2800" dirty="0">
                <a:latin typeface="Trebuchet MS" panose="020B0603020202020204" pitchFamily="34" charset="0"/>
              </a:rPr>
              <a:t>, high </a:t>
            </a:r>
            <a:endParaRPr lang="en-US" sz="2800" dirty="0" smtClean="0">
              <a:latin typeface="Trebuchet MS" panose="020B0603020202020204" pitchFamily="34" charset="0"/>
            </a:endParaRPr>
          </a:p>
          <a:p>
            <a:pPr marL="0" indent="0">
              <a:buNone/>
            </a:pPr>
            <a:r>
              <a:rPr lang="en-US" sz="2800" dirty="0" smtClean="0">
                <a:latin typeface="Trebuchet MS" panose="020B0603020202020204" pitchFamily="34" charset="0"/>
              </a:rPr>
              <a:t>interest </a:t>
            </a:r>
            <a:r>
              <a:rPr lang="en-US" sz="2800" dirty="0">
                <a:latin typeface="Trebuchet MS" panose="020B0603020202020204" pitchFamily="34" charset="0"/>
              </a:rPr>
              <a:t>rates can lead </a:t>
            </a:r>
            <a:endParaRPr lang="en-US" sz="2800" dirty="0" smtClean="0">
              <a:latin typeface="Trebuchet MS" panose="020B0603020202020204" pitchFamily="34" charset="0"/>
            </a:endParaRPr>
          </a:p>
          <a:p>
            <a:pPr marL="0" indent="0">
              <a:buNone/>
            </a:pPr>
            <a:r>
              <a:rPr lang="en-US" sz="2800" dirty="0" smtClean="0">
                <a:latin typeface="Trebuchet MS" panose="020B0603020202020204" pitchFamily="34" charset="0"/>
              </a:rPr>
              <a:t>to extended </a:t>
            </a:r>
            <a:r>
              <a:rPr lang="en-US" sz="2800" dirty="0">
                <a:latin typeface="Trebuchet MS" panose="020B0603020202020204" pitchFamily="34" charset="0"/>
              </a:rPr>
              <a:t>and </a:t>
            </a:r>
            <a:endParaRPr lang="en-US" sz="2800" dirty="0" smtClean="0">
              <a:latin typeface="Trebuchet MS" panose="020B0603020202020204" pitchFamily="34" charset="0"/>
            </a:endParaRPr>
          </a:p>
          <a:p>
            <a:pPr marL="0" indent="0">
              <a:buNone/>
            </a:pPr>
            <a:r>
              <a:rPr lang="en-US" sz="2800" dirty="0" smtClean="0">
                <a:latin typeface="Trebuchet MS" panose="020B0603020202020204" pitchFamily="34" charset="0"/>
              </a:rPr>
              <a:t>unmanageable </a:t>
            </a:r>
            <a:r>
              <a:rPr lang="en-US" sz="2800" dirty="0">
                <a:latin typeface="Trebuchet MS" panose="020B0603020202020204" pitchFamily="34" charset="0"/>
              </a:rPr>
              <a:t>debt.</a:t>
            </a:r>
            <a:endParaRPr lang="en-US" sz="2800" dirty="0" smtClean="0">
              <a:latin typeface="Trebuchet MS" panose="020B0603020202020204" pitchFamily="34" charset="0"/>
            </a:endParaRPr>
          </a:p>
        </p:txBody>
      </p:sp>
      <p:pic>
        <p:nvPicPr>
          <p:cNvPr id="2052" name="Picture 4" descr="C:\Users\Howard\AppData\Local\Microsoft\Windows\INetCache\IE\YGDAL078\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72971"/>
            <a:ext cx="3508830" cy="350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83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b="1" dirty="0" smtClean="0"/>
              <a:t>CLC Program Success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latin typeface="Trebuchet MS" panose="020B0603020202020204" pitchFamily="34" charset="0"/>
              </a:rPr>
              <a:t>Over </a:t>
            </a:r>
            <a:r>
              <a:rPr lang="en-US" dirty="0" smtClean="0">
                <a:latin typeface="Trebuchet MS" panose="020B0603020202020204" pitchFamily="34" charset="0"/>
              </a:rPr>
              <a:t>64,000</a:t>
            </a:r>
            <a:r>
              <a:rPr lang="en-US" dirty="0" smtClean="0">
                <a:latin typeface="Trebuchet MS" panose="020B0603020202020204" pitchFamily="34" charset="0"/>
              </a:rPr>
              <a:t> </a:t>
            </a:r>
            <a:r>
              <a:rPr lang="en-US" dirty="0" smtClean="0">
                <a:latin typeface="Trebuchet MS" panose="020B0603020202020204" pitchFamily="34" charset="0"/>
              </a:rPr>
              <a:t>CLC loans made to date</a:t>
            </a:r>
          </a:p>
          <a:p>
            <a:pPr lvl="0"/>
            <a:r>
              <a:rPr lang="en-US" dirty="0" smtClean="0">
                <a:latin typeface="Trebuchet MS" panose="020B0603020202020204" pitchFamily="34" charset="0"/>
              </a:rPr>
              <a:t>Active at over </a:t>
            </a:r>
            <a:r>
              <a:rPr lang="en-US" dirty="0" smtClean="0">
                <a:latin typeface="Trebuchet MS" panose="020B0603020202020204" pitchFamily="34" charset="0"/>
              </a:rPr>
              <a:t>200</a:t>
            </a:r>
            <a:r>
              <a:rPr lang="en-US" dirty="0" smtClean="0">
                <a:latin typeface="Trebuchet MS" panose="020B0603020202020204" pitchFamily="34" charset="0"/>
              </a:rPr>
              <a:t> </a:t>
            </a:r>
            <a:r>
              <a:rPr lang="en-US" dirty="0">
                <a:latin typeface="Trebuchet MS" panose="020B0603020202020204" pitchFamily="34" charset="0"/>
              </a:rPr>
              <a:t>employers covering </a:t>
            </a:r>
            <a:r>
              <a:rPr lang="en-US" dirty="0" smtClean="0">
                <a:latin typeface="Trebuchet MS" panose="020B0603020202020204" pitchFamily="34" charset="0"/>
              </a:rPr>
              <a:t>over 110,000 </a:t>
            </a:r>
            <a:r>
              <a:rPr lang="en-US" dirty="0" smtClean="0">
                <a:latin typeface="Trebuchet MS" panose="020B0603020202020204" pitchFamily="34" charset="0"/>
              </a:rPr>
              <a:t>employees (potential borrowers)</a:t>
            </a:r>
            <a:endParaRPr lang="en-US" dirty="0" smtClean="0">
              <a:latin typeface="Trebuchet MS" panose="020B0603020202020204" pitchFamily="34" charset="0"/>
            </a:endParaRPr>
          </a:p>
          <a:p>
            <a:pPr lvl="0"/>
            <a:r>
              <a:rPr lang="en-US" dirty="0" smtClean="0">
                <a:latin typeface="Trebuchet MS" panose="020B0603020202020204" pitchFamily="34" charset="0"/>
              </a:rPr>
              <a:t>3 of the 11 largest American cities now offer the CLC loan program to their city employees</a:t>
            </a:r>
          </a:p>
          <a:p>
            <a:pPr lvl="0"/>
            <a:r>
              <a:rPr lang="en-US" dirty="0" smtClean="0">
                <a:latin typeface="Trebuchet MS" panose="020B0603020202020204" pitchFamily="34" charset="0"/>
              </a:rPr>
              <a:t>Default Rate: </a:t>
            </a:r>
            <a:r>
              <a:rPr lang="en-US" dirty="0">
                <a:latin typeface="Trebuchet MS" panose="020B0603020202020204" pitchFamily="34" charset="0"/>
              </a:rPr>
              <a:t>4</a:t>
            </a:r>
            <a:r>
              <a:rPr lang="en-US" dirty="0" smtClean="0">
                <a:latin typeface="Trebuchet MS" panose="020B0603020202020204" pitchFamily="34" charset="0"/>
              </a:rPr>
              <a:t>%  </a:t>
            </a:r>
          </a:p>
          <a:p>
            <a:r>
              <a:rPr lang="en-US" dirty="0" smtClean="0">
                <a:latin typeface="Trebuchet MS" panose="020B0603020202020204" pitchFamily="34" charset="0"/>
              </a:rPr>
              <a:t>Saved borrowers over </a:t>
            </a:r>
            <a:r>
              <a:rPr lang="en-US" dirty="0" smtClean="0">
                <a:latin typeface="Trebuchet MS" panose="020B0603020202020204" pitchFamily="34" charset="0"/>
              </a:rPr>
              <a:t>$42 </a:t>
            </a:r>
            <a:r>
              <a:rPr lang="en-US" dirty="0" smtClean="0">
                <a:latin typeface="Trebuchet MS" panose="020B0603020202020204" pitchFamily="34" charset="0"/>
              </a:rPr>
              <a:t>million so far</a:t>
            </a:r>
          </a:p>
          <a:p>
            <a:r>
              <a:rPr lang="en-US" dirty="0" smtClean="0">
                <a:latin typeface="Trebuchet MS" panose="020B0603020202020204" pitchFamily="34" charset="0"/>
              </a:rPr>
              <a:t>Designed to show a profit with strong loan production and good management</a:t>
            </a:r>
          </a:p>
          <a:p>
            <a:endParaRPr lang="en-US" dirty="0" smtClean="0"/>
          </a:p>
          <a:p>
            <a:endParaRPr lang="en-US" dirty="0"/>
          </a:p>
        </p:txBody>
      </p:sp>
    </p:spTree>
    <p:extLst>
      <p:ext uri="{BB962C8B-B14F-4D97-AF65-F5344CB8AC3E}">
        <p14:creationId xmlns:p14="http://schemas.microsoft.com/office/powerpoint/2010/main" val="135956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smtClean="0">
                <a:latin typeface="Trebuchet MS" panose="020B0603020202020204" pitchFamily="34" charset="0"/>
              </a:rPr>
              <a:t>Predatory Financial Practices: </a:t>
            </a:r>
            <a:br>
              <a:rPr lang="en-US" sz="3600" b="1" dirty="0" smtClean="0">
                <a:latin typeface="Trebuchet MS" panose="020B0603020202020204" pitchFamily="34" charset="0"/>
              </a:rPr>
            </a:br>
            <a:r>
              <a:rPr lang="en-US" sz="3600" b="1" dirty="0" smtClean="0">
                <a:latin typeface="Trebuchet MS" panose="020B0603020202020204" pitchFamily="34" charset="0"/>
              </a:rPr>
              <a:t>A National Issue</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2800" dirty="0" smtClean="0">
                <a:latin typeface="Trebuchet MS" panose="020B0603020202020204" pitchFamily="34" charset="0"/>
              </a:rPr>
              <a:t>Some </a:t>
            </a:r>
            <a:r>
              <a:rPr lang="en-US" sz="2800" dirty="0">
                <a:latin typeface="Trebuchet MS" panose="020B0603020202020204" pitchFamily="34" charset="0"/>
              </a:rPr>
              <a:t>jurisdictions put caps on interest rates but by calling penalties for borrowing ‘fees’ rather than interest, some lenders are able to charge </a:t>
            </a:r>
            <a:r>
              <a:rPr lang="en-US" sz="2800" dirty="0" smtClean="0">
                <a:latin typeface="Trebuchet MS" panose="020B0603020202020204" pitchFamily="34" charset="0"/>
              </a:rPr>
              <a:t>				more </a:t>
            </a:r>
            <a:r>
              <a:rPr lang="en-US" sz="2800" dirty="0">
                <a:latin typeface="Trebuchet MS" panose="020B0603020202020204" pitchFamily="34" charset="0"/>
              </a:rPr>
              <a:t>than what the law is </a:t>
            </a:r>
            <a:r>
              <a:rPr lang="en-US" sz="2800" dirty="0" smtClean="0">
                <a:latin typeface="Trebuchet MS" panose="020B0603020202020204" pitchFamily="34" charset="0"/>
              </a:rPr>
              <a:t>				intending </a:t>
            </a:r>
            <a:r>
              <a:rPr lang="en-US" sz="2800" dirty="0">
                <a:latin typeface="Trebuchet MS" panose="020B0603020202020204" pitchFamily="34" charset="0"/>
              </a:rPr>
              <a:t>to allow</a:t>
            </a:r>
            <a:r>
              <a:rPr lang="en-US" sz="2800" dirty="0" smtClean="0">
                <a:latin typeface="Trebuchet MS" panose="020B0603020202020204" pitchFamily="34" charset="0"/>
              </a:rPr>
              <a:t>.</a:t>
            </a:r>
            <a:endParaRPr lang="en-US" dirty="0" smtClean="0">
              <a:latin typeface="Trebuchet MS" panose="020B0603020202020204" pitchFamily="34" charset="0"/>
            </a:endParaRPr>
          </a:p>
          <a:p>
            <a:pPr marL="3657600" lvl="8" indent="0">
              <a:buNone/>
            </a:pPr>
            <a:r>
              <a:rPr lang="en-US" sz="1600" dirty="0" smtClean="0">
                <a:latin typeface="Trebuchet MS" panose="020B0603020202020204" pitchFamily="34" charset="0"/>
              </a:rPr>
              <a:t>	-Source</a:t>
            </a:r>
            <a:r>
              <a:rPr lang="en-US" sz="1600" dirty="0">
                <a:latin typeface="Trebuchet MS" panose="020B0603020202020204" pitchFamily="34" charset="0"/>
              </a:rPr>
              <a:t>: </a:t>
            </a:r>
            <a:r>
              <a:rPr lang="en-US" sz="1600" dirty="0" err="1">
                <a:latin typeface="Trebuchet MS" panose="020B0603020202020204" pitchFamily="34" charset="0"/>
              </a:rPr>
              <a:t>Ctr</a:t>
            </a:r>
            <a:r>
              <a:rPr lang="en-US" sz="1600" dirty="0">
                <a:latin typeface="Trebuchet MS" panose="020B0603020202020204" pitchFamily="34" charset="0"/>
              </a:rPr>
              <a:t> for Responsible </a:t>
            </a:r>
            <a:r>
              <a:rPr lang="en-US" sz="1600" dirty="0" smtClean="0">
                <a:latin typeface="Trebuchet MS" panose="020B0603020202020204" pitchFamily="34" charset="0"/>
              </a:rPr>
              <a:t>Lending</a:t>
            </a:r>
          </a:p>
          <a:p>
            <a:pPr marL="3657600" lvl="8" indent="0">
              <a:buNone/>
            </a:pPr>
            <a:endParaRPr lang="en-US" sz="2800" dirty="0" smtClean="0">
              <a:latin typeface="Trebuchet MS" panose="020B0603020202020204" pitchFamily="34" charset="0"/>
            </a:endParaRPr>
          </a:p>
          <a:p>
            <a:pPr marL="3657600" lvl="8" indent="0">
              <a:buNone/>
            </a:pPr>
            <a:r>
              <a:rPr lang="en-US" sz="2800" dirty="0" smtClean="0">
                <a:latin typeface="Trebuchet MS" panose="020B0603020202020204" pitchFamily="34" charset="0"/>
              </a:rPr>
              <a:t>Most payday loan borrowers pay more in fees than they borrow in credit.</a:t>
            </a:r>
          </a:p>
          <a:p>
            <a:pPr marL="3657600" lvl="8" indent="0">
              <a:buNone/>
            </a:pPr>
            <a:r>
              <a:rPr lang="en-US" sz="2800" dirty="0" smtClean="0">
                <a:latin typeface="Trebuchet MS" panose="020B0603020202020204" pitchFamily="34" charset="0"/>
              </a:rPr>
              <a:t>	</a:t>
            </a:r>
            <a:r>
              <a:rPr lang="en-US" sz="1600" dirty="0" smtClean="0">
                <a:latin typeface="Trebuchet MS" panose="020B0603020202020204" pitchFamily="34" charset="0"/>
              </a:rPr>
              <a:t>-Source: Pew Charitable Trusts</a:t>
            </a:r>
            <a:endParaRPr lang="en-US" sz="2800" dirty="0">
              <a:latin typeface="Trebuchet MS" panose="020B0603020202020204" pitchFamily="34" charset="0"/>
            </a:endParaRPr>
          </a:p>
          <a:p>
            <a:pPr lvl="8"/>
            <a:endParaRPr lang="en-US" dirty="0"/>
          </a:p>
          <a:p>
            <a:endParaRPr lang="en-US" dirty="0"/>
          </a:p>
        </p:txBody>
      </p:sp>
      <p:pic>
        <p:nvPicPr>
          <p:cNvPr id="10243" name="Picture 3" descr="C:\Users\Howard\AppData\Local\Microsoft\Windows\INetCache\IE\OG8IZU2I\MortgageLa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8" y="3048000"/>
            <a:ext cx="3302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62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smtClean="0">
                <a:latin typeface="Trebuchet MS" panose="020B0603020202020204" pitchFamily="34" charset="0"/>
              </a:rPr>
              <a:t>Predatory Financial Practices: </a:t>
            </a:r>
            <a:br>
              <a:rPr lang="en-US" sz="3600" b="1" dirty="0" smtClean="0">
                <a:latin typeface="Trebuchet MS" panose="020B0603020202020204" pitchFamily="34" charset="0"/>
              </a:rPr>
            </a:br>
            <a:r>
              <a:rPr lang="en-US" sz="3600" b="1" dirty="0" smtClean="0">
                <a:latin typeface="Trebuchet MS" panose="020B0603020202020204" pitchFamily="34" charset="0"/>
              </a:rPr>
              <a:t>A National Issue</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numCol="2">
            <a:normAutofit/>
          </a:bodyPr>
          <a:lstStyle/>
          <a:p>
            <a:r>
              <a:rPr lang="en-US" sz="2400" dirty="0" smtClean="0">
                <a:latin typeface="Trebuchet MS" panose="020B0603020202020204" pitchFamily="34" charset="0"/>
              </a:rPr>
              <a:t>The </a:t>
            </a:r>
            <a:r>
              <a:rPr lang="en-US" sz="2400" dirty="0">
                <a:latin typeface="Trebuchet MS" panose="020B0603020202020204" pitchFamily="34" charset="0"/>
              </a:rPr>
              <a:t>typical payday borrower remains in payday loan debt for an average 212 days of the year after a two-week loan.</a:t>
            </a:r>
          </a:p>
          <a:p>
            <a:r>
              <a:rPr lang="en-US" sz="2400" dirty="0">
                <a:latin typeface="Trebuchet MS" panose="020B0603020202020204" pitchFamily="34" charset="0"/>
              </a:rPr>
              <a:t>The “churning” of existing borrowers’ loans every two weeks accounts for three-fourths of all payday </a:t>
            </a:r>
            <a:r>
              <a:rPr lang="en-US" sz="2400" dirty="0" smtClean="0">
                <a:latin typeface="Trebuchet MS" panose="020B0603020202020204" pitchFamily="34" charset="0"/>
              </a:rPr>
              <a:t>loan volume.</a:t>
            </a:r>
          </a:p>
          <a:p>
            <a:pPr marL="800100" lvl="2" indent="0">
              <a:buNone/>
            </a:pPr>
            <a:r>
              <a:rPr lang="en-US" sz="2000" dirty="0" smtClean="0">
                <a:latin typeface="Trebuchet MS" panose="020B0603020202020204" pitchFamily="34" charset="0"/>
              </a:rPr>
              <a:t>				-</a:t>
            </a:r>
            <a:endParaRPr lang="en-US" sz="1400" dirty="0">
              <a:latin typeface="Trebuchet MS" panose="020B0603020202020204" pitchFamily="34" charset="0"/>
            </a:endParaRPr>
          </a:p>
        </p:txBody>
      </p:sp>
      <p:pic>
        <p:nvPicPr>
          <p:cNvPr id="2053" name="Picture 5" descr="C:\Users\Howard\AppData\Local\Microsoft\Windows\INetCache\IE\OG8IZU2I\250px-Charles_Montgomery_Burn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78361"/>
            <a:ext cx="2570705" cy="393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43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smtClean="0">
                <a:latin typeface="Trebuchet MS" panose="020B0603020202020204" pitchFamily="34" charset="0"/>
              </a:rPr>
              <a:t>Predatory Financial Practices: </a:t>
            </a:r>
            <a:br>
              <a:rPr lang="en-US" sz="3600" b="1" dirty="0" smtClean="0">
                <a:latin typeface="Trebuchet MS" panose="020B0603020202020204" pitchFamily="34" charset="0"/>
              </a:rPr>
            </a:br>
            <a:r>
              <a:rPr lang="en-US" sz="3600" b="1" dirty="0" smtClean="0">
                <a:latin typeface="Trebuchet MS" panose="020B0603020202020204" pitchFamily="34" charset="0"/>
              </a:rPr>
              <a:t>A National Issue</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Trebuchet MS" panose="020B0603020202020204" pitchFamily="34" charset="0"/>
              </a:rPr>
              <a:t>				Repeated </a:t>
            </a:r>
            <a:r>
              <a:rPr lang="en-US" sz="2800" dirty="0">
                <a:latin typeface="Trebuchet MS" panose="020B0603020202020204" pitchFamily="34" charset="0"/>
              </a:rPr>
              <a:t>payday </a:t>
            </a:r>
            <a:r>
              <a:rPr lang="en-US" sz="2800" dirty="0" smtClean="0">
                <a:latin typeface="Trebuchet MS" panose="020B0603020202020204" pitchFamily="34" charset="0"/>
              </a:rPr>
              <a:t>and title 				loans result </a:t>
            </a:r>
            <a:r>
              <a:rPr lang="en-US" sz="2800" dirty="0">
                <a:latin typeface="Trebuchet MS" panose="020B0603020202020204" pitchFamily="34" charset="0"/>
              </a:rPr>
              <a:t>in </a:t>
            </a:r>
            <a:r>
              <a:rPr lang="en-US" sz="2800" dirty="0" smtClean="0">
                <a:latin typeface="Trebuchet MS" panose="020B0603020202020204" pitchFamily="34" charset="0"/>
              </a:rPr>
              <a:t>$9</a:t>
            </a:r>
            <a:r>
              <a:rPr lang="en-US" sz="2800" dirty="0">
                <a:latin typeface="Trebuchet MS" panose="020B0603020202020204" pitchFamily="34" charset="0"/>
              </a:rPr>
              <a:t> </a:t>
            </a:r>
            <a:r>
              <a:rPr lang="en-US" sz="2800" dirty="0" smtClean="0">
                <a:latin typeface="Trebuchet MS" panose="020B0603020202020204" pitchFamily="34" charset="0"/>
              </a:rPr>
              <a:t>billion </a:t>
            </a:r>
            <a:r>
              <a:rPr lang="en-US" sz="2800" dirty="0">
                <a:latin typeface="Trebuchet MS" panose="020B0603020202020204" pitchFamily="34" charset="0"/>
              </a:rPr>
              <a:t>in </a:t>
            </a:r>
            <a:r>
              <a:rPr lang="en-US" sz="2800" dirty="0" smtClean="0">
                <a:latin typeface="Trebuchet MS" panose="020B0603020202020204" pitchFamily="34" charset="0"/>
              </a:rPr>
              <a:t>				fees each year.</a:t>
            </a:r>
          </a:p>
          <a:p>
            <a:pPr marL="0" indent="0">
              <a:buNone/>
            </a:pPr>
            <a:r>
              <a:rPr lang="en-US" sz="1600" dirty="0" smtClean="0">
                <a:latin typeface="Trebuchet MS" panose="020B0603020202020204" pitchFamily="34" charset="0"/>
              </a:rPr>
              <a:t>					-Source</a:t>
            </a:r>
            <a:r>
              <a:rPr lang="en-US" sz="1600" dirty="0">
                <a:latin typeface="Trebuchet MS" panose="020B0603020202020204" pitchFamily="34" charset="0"/>
              </a:rPr>
              <a:t>: </a:t>
            </a:r>
            <a:r>
              <a:rPr lang="en-US" sz="1600" dirty="0" smtClean="0">
                <a:latin typeface="Trebuchet MS" panose="020B0603020202020204" pitchFamily="34" charset="0"/>
              </a:rPr>
              <a:t> Pew Charitable Trusts</a:t>
            </a:r>
          </a:p>
          <a:p>
            <a:pPr marL="0" indent="0">
              <a:buNone/>
            </a:pPr>
            <a:endParaRPr lang="en-US" sz="1600" dirty="0">
              <a:latin typeface="Trebuchet MS" panose="020B0603020202020204" pitchFamily="34" charset="0"/>
            </a:endParaRPr>
          </a:p>
          <a:p>
            <a:pPr lvl="8"/>
            <a:endParaRPr lang="en-US" sz="1600" dirty="0">
              <a:latin typeface="Trebuchet MS" panose="020B0603020202020204" pitchFamily="34" charset="0"/>
            </a:endParaRPr>
          </a:p>
          <a:p>
            <a:pPr marL="0" indent="0">
              <a:buNone/>
            </a:pPr>
            <a:endParaRPr lang="en-US" dirty="0"/>
          </a:p>
        </p:txBody>
      </p:sp>
      <p:pic>
        <p:nvPicPr>
          <p:cNvPr id="4" name="Picture 8" descr="C:\Users\Howard\AppData\Local\Microsoft\Windows\INetCache\IE\BX3HAL38\money-fauc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43" y="1796143"/>
            <a:ext cx="301113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75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smtClean="0">
                <a:latin typeface="Trebuchet MS" panose="020B0603020202020204" pitchFamily="34" charset="0"/>
              </a:rPr>
              <a:t>Predatory Financial Practices: </a:t>
            </a:r>
            <a:br>
              <a:rPr lang="en-US" sz="3600" b="1" dirty="0" smtClean="0">
                <a:latin typeface="Trebuchet MS" panose="020B0603020202020204" pitchFamily="34" charset="0"/>
              </a:rPr>
            </a:br>
            <a:r>
              <a:rPr lang="en-US" sz="3600" b="1" dirty="0" smtClean="0">
                <a:latin typeface="Trebuchet MS" panose="020B0603020202020204" pitchFamily="34" charset="0"/>
              </a:rPr>
              <a:t>A National Issue</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rebuchet MS" panose="020B0603020202020204" pitchFamily="34" charset="0"/>
              </a:rPr>
              <a:t>				The </a:t>
            </a:r>
            <a:r>
              <a:rPr lang="en-US" dirty="0">
                <a:latin typeface="Trebuchet MS" panose="020B0603020202020204" pitchFamily="34" charset="0"/>
              </a:rPr>
              <a:t>average payday </a:t>
            </a:r>
            <a:r>
              <a:rPr lang="en-US" dirty="0" smtClean="0">
                <a:latin typeface="Trebuchet MS" panose="020B0603020202020204" pitchFamily="34" charset="0"/>
              </a:rPr>
              <a:t>				borrower </a:t>
            </a:r>
            <a:r>
              <a:rPr lang="en-US" dirty="0">
                <a:latin typeface="Trebuchet MS" panose="020B0603020202020204" pitchFamily="34" charset="0"/>
              </a:rPr>
              <a:t>has nine </a:t>
            </a:r>
            <a:r>
              <a:rPr lang="en-US" dirty="0" smtClean="0">
                <a:latin typeface="Trebuchet MS" panose="020B0603020202020204" pitchFamily="34" charset="0"/>
              </a:rPr>
              <a:t>					transactions </a:t>
            </a:r>
            <a:r>
              <a:rPr lang="en-US" dirty="0">
                <a:latin typeface="Trebuchet MS" panose="020B0603020202020204" pitchFamily="34" charset="0"/>
              </a:rPr>
              <a:t>per year</a:t>
            </a:r>
            <a:r>
              <a:rPr lang="en-US" dirty="0" smtClean="0">
                <a:latin typeface="Trebuchet MS" panose="020B0603020202020204" pitchFamily="34" charset="0"/>
              </a:rPr>
              <a:t>.</a:t>
            </a:r>
            <a:endParaRPr lang="en-US" dirty="0">
              <a:latin typeface="Trebuchet MS" panose="020B0603020202020204" pitchFamily="34" charset="0"/>
            </a:endParaRPr>
          </a:p>
          <a:p>
            <a:pPr marL="0" indent="0">
              <a:buNone/>
            </a:pPr>
            <a:r>
              <a:rPr lang="en-US" dirty="0" smtClean="0">
                <a:latin typeface="Trebuchet MS" panose="020B0603020202020204" pitchFamily="34" charset="0"/>
              </a:rPr>
              <a:t>					</a:t>
            </a:r>
            <a:r>
              <a:rPr lang="en-US" sz="1400" dirty="0" smtClean="0">
                <a:latin typeface="Trebuchet MS" panose="020B0603020202020204" pitchFamily="34" charset="0"/>
              </a:rPr>
              <a:t>-Source</a:t>
            </a:r>
            <a:r>
              <a:rPr lang="en-US" sz="1400" dirty="0">
                <a:latin typeface="Trebuchet MS" panose="020B0603020202020204" pitchFamily="34" charset="0"/>
              </a:rPr>
              <a:t>: </a:t>
            </a:r>
            <a:r>
              <a:rPr lang="en-US" sz="1400" dirty="0" err="1">
                <a:latin typeface="Trebuchet MS" panose="020B0603020202020204" pitchFamily="34" charset="0"/>
              </a:rPr>
              <a:t>Ctr</a:t>
            </a:r>
            <a:r>
              <a:rPr lang="en-US" sz="1400" dirty="0">
                <a:latin typeface="Trebuchet MS" panose="020B0603020202020204" pitchFamily="34" charset="0"/>
              </a:rPr>
              <a:t> for Responsible Lending</a:t>
            </a:r>
          </a:p>
          <a:p>
            <a:pPr lvl="8"/>
            <a:endParaRPr lang="en-US" dirty="0"/>
          </a:p>
          <a:p>
            <a:endParaRPr lang="en-US" dirty="0"/>
          </a:p>
        </p:txBody>
      </p:sp>
      <p:pic>
        <p:nvPicPr>
          <p:cNvPr id="7175" name="Picture 7" descr="C:\Users\Howard\AppData\Local\Microsoft\Windows\INetCache\IE\PE03KABO\1181548365hWEi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36" y="1789444"/>
            <a:ext cx="3327972" cy="384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02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4107</TotalTime>
  <Words>2802</Words>
  <Application>Microsoft Office PowerPoint</Application>
  <PresentationFormat>On-screen Show (4:3)</PresentationFormat>
  <Paragraphs>362</Paragraphs>
  <Slides>50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Century Gothic</vt:lpstr>
      <vt:lpstr>Georgia</vt:lpstr>
      <vt:lpstr>Opificio</vt:lpstr>
      <vt:lpstr>Times New Roman</vt:lpstr>
      <vt:lpstr>Trebuchet MS</vt:lpstr>
      <vt:lpstr>Wingdings</vt:lpstr>
      <vt:lpstr>Office Theme</vt:lpstr>
      <vt:lpstr>PowerPoint Presentation</vt:lpstr>
      <vt:lpstr>Understanding the Problem:  Expensive Predatory Loans targeting unsophisticated borrowers</vt:lpstr>
      <vt:lpstr>Predatory Financial Practices:  A National Issue</vt:lpstr>
      <vt:lpstr>  Predatory Financial Practices:  A National Issue</vt:lpstr>
      <vt:lpstr>Predatory Financial Practices:  A National Issue</vt:lpstr>
      <vt:lpstr>Predatory Financial Practices:  A National Issue</vt:lpstr>
      <vt:lpstr>Predatory Financial Practices:  A National Issue</vt:lpstr>
      <vt:lpstr>Predatory Financial Practices:  A National Issue</vt:lpstr>
      <vt:lpstr>Predatory Financial Practices:  A National Issue</vt:lpstr>
      <vt:lpstr>Predatory Financial Practices:  A National Issue</vt:lpstr>
      <vt:lpstr>Predatory Financial Practices:  A National Issue</vt:lpstr>
      <vt:lpstr>Predatory Financial Practices  Affect Neighborhoods  </vt:lpstr>
      <vt:lpstr>Predatory Financial Practices  Affect Neighborhoods  </vt:lpstr>
      <vt:lpstr>Predatory Financial Practices  Affect Neighborhoods  </vt:lpstr>
      <vt:lpstr>Predatory Financial Practices  Affect the Workplace</vt:lpstr>
      <vt:lpstr>Predatory Financial Practices  Affect the workplace </vt:lpstr>
      <vt:lpstr>Predatory Financial Practices  Affect the workplace</vt:lpstr>
      <vt:lpstr>Predatory Financial Practices  Affect the workplace</vt:lpstr>
      <vt:lpstr> Predatory Financial Practices  Affect Families</vt:lpstr>
      <vt:lpstr> Predatory Financial Practices  Affect Families</vt:lpstr>
      <vt:lpstr> Predatory Financial Practices  Affect Families</vt:lpstr>
      <vt:lpstr>Predatory Financial Practices  Affect Families</vt:lpstr>
      <vt:lpstr>Predatory Financial Practices  Affect Families</vt:lpstr>
      <vt:lpstr>Predatory Financial Practices  Affect Families</vt:lpstr>
      <vt:lpstr>Predatory Financial Practices  Affect Families</vt:lpstr>
      <vt:lpstr>Payday Borrowers By Income</vt:lpstr>
      <vt:lpstr>PowerPoint Presentation</vt:lpstr>
      <vt:lpstr>PowerPoint Presentation</vt:lpstr>
      <vt:lpstr>Employees want more  financial security</vt:lpstr>
      <vt:lpstr>Employees want more  financial security</vt:lpstr>
      <vt:lpstr>Solution: Community Loan Center</vt:lpstr>
      <vt:lpstr> Community Loan Center  </vt:lpstr>
      <vt:lpstr>Small Dollar Loans Comparison</vt:lpstr>
      <vt:lpstr>Community Loan Center</vt:lpstr>
      <vt:lpstr> </vt:lpstr>
      <vt:lpstr>Community Loan Center Terms</vt:lpstr>
      <vt:lpstr> </vt:lpstr>
      <vt:lpstr> </vt:lpstr>
      <vt:lpstr>Community Loan Center</vt:lpstr>
      <vt:lpstr> </vt:lpstr>
      <vt:lpstr>CLC is a high quality small-dollar loan program</vt:lpstr>
      <vt:lpstr> CLC is a high quality small-dollar loan program</vt:lpstr>
      <vt:lpstr> CLC is a high quality small-dollar loan program</vt:lpstr>
      <vt:lpstr>Who We Are</vt:lpstr>
      <vt:lpstr>PowerPoint Presentation</vt:lpstr>
      <vt:lpstr>What We Do</vt:lpstr>
      <vt:lpstr>PowerPoint Presentation</vt:lpstr>
      <vt:lpstr>PowerPoint Presentation</vt:lpstr>
      <vt:lpstr>Community Loan Center locations</vt:lpstr>
      <vt:lpstr>CLC Program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dc:creator>
  <cp:lastModifiedBy>HP</cp:lastModifiedBy>
  <cp:revision>126</cp:revision>
  <dcterms:created xsi:type="dcterms:W3CDTF">2016-02-11T19:48:56Z</dcterms:created>
  <dcterms:modified xsi:type="dcterms:W3CDTF">2020-02-18T17:39:22Z</dcterms:modified>
</cp:coreProperties>
</file>